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333" r:id="rId2"/>
    <p:sldId id="339" r:id="rId3"/>
    <p:sldId id="340" r:id="rId4"/>
    <p:sldId id="328" r:id="rId5"/>
    <p:sldId id="336" r:id="rId6"/>
    <p:sldId id="329" r:id="rId7"/>
    <p:sldId id="330" r:id="rId8"/>
    <p:sldId id="332" r:id="rId9"/>
    <p:sldId id="337" r:id="rId10"/>
    <p:sldId id="341" r:id="rId11"/>
    <p:sldId id="338" r:id="rId12"/>
  </p:sldIdLst>
  <p:sldSz cx="12192000" cy="6858000"/>
  <p:notesSz cx="6808788" cy="9940925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2F1"/>
    <a:srgbClr val="D5D5D5"/>
    <a:srgbClr val="A162D0"/>
    <a:srgbClr val="FF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70" autoAdjust="0"/>
    <p:restoredTop sz="81841" autoAdjust="0"/>
  </p:normalViewPr>
  <p:slideViewPr>
    <p:cSldViewPr snapToGrid="0">
      <p:cViewPr varScale="1">
        <p:scale>
          <a:sx n="68" d="100"/>
          <a:sy n="68" d="100"/>
        </p:scale>
        <p:origin x="125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6737" y="0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7683B-26D8-724E-89B0-02249384450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4638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0879" y="4721940"/>
            <a:ext cx="5447030" cy="447341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42154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6737" y="9442154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64375-EE74-1B43-ADD9-C3016E9127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1303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64375-EE74-1B43-ADD9-C3016E9127A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6508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64375-EE74-1B43-ADD9-C3016E9127A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4585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64375-EE74-1B43-ADD9-C3016E9127A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0857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64375-EE74-1B43-ADD9-C3016E9127A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8428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64375-EE74-1B43-ADD9-C3016E9127A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4852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64375-EE74-1B43-ADD9-C3016E9127A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023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64375-EE74-1B43-ADD9-C3016E9127A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7239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64375-EE74-1B43-ADD9-C3016E9127A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9437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64375-EE74-1B43-ADD9-C3016E9127A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940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64375-EE74-1B43-ADD9-C3016E9127A8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2251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091AA-3F0C-4182-9D7B-1EB634D8256B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5B0E8-7D99-4688-B6D3-8DC5133195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6455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091AA-3F0C-4182-9D7B-1EB634D8256B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5B0E8-7D99-4688-B6D3-8DC5133195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1157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091AA-3F0C-4182-9D7B-1EB634D8256B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5B0E8-7D99-4688-B6D3-8DC5133195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0548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091AA-3F0C-4182-9D7B-1EB634D8256B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5B0E8-7D99-4688-B6D3-8DC5133195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2329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091AA-3F0C-4182-9D7B-1EB634D8256B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5B0E8-7D99-4688-B6D3-8DC5133195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7981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091AA-3F0C-4182-9D7B-1EB634D8256B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5B0E8-7D99-4688-B6D3-8DC5133195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7741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091AA-3F0C-4182-9D7B-1EB634D8256B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5B0E8-7D99-4688-B6D3-8DC5133195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9691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091AA-3F0C-4182-9D7B-1EB634D8256B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5B0E8-7D99-4688-B6D3-8DC5133195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2490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091AA-3F0C-4182-9D7B-1EB634D8256B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5B0E8-7D99-4688-B6D3-8DC5133195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1026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091AA-3F0C-4182-9D7B-1EB634D8256B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5B0E8-7D99-4688-B6D3-8DC5133195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8089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091AA-3F0C-4182-9D7B-1EB634D8256B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5B0E8-7D99-4688-B6D3-8DC5133195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1683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56000">
              <a:schemeClr val="accent1"/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C091AA-3F0C-4182-9D7B-1EB634D8256B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5B0E8-7D99-4688-B6D3-8DC5133195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5722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hyperlink" Target="https://qruiz.net/Q/?jpoAh1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image" Target="../media/image11.png"/><Relationship Id="rId21" Type="http://schemas.openxmlformats.org/officeDocument/2006/relationships/image" Target="../media/image23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3.jpg"/><Relationship Id="rId24" Type="http://schemas.openxmlformats.org/officeDocument/2006/relationships/image" Target="../media/image26.png"/><Relationship Id="rId5" Type="http://schemas.openxmlformats.org/officeDocument/2006/relationships/image" Target="../media/image8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5.jpe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11.png"/><Relationship Id="rId7" Type="http://schemas.openxmlformats.org/officeDocument/2006/relationships/image" Target="../media/image31.jpe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34.png"/><Relationship Id="rId5" Type="http://schemas.openxmlformats.org/officeDocument/2006/relationships/image" Target="../media/image3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.png"/><Relationship Id="rId9" Type="http://schemas.openxmlformats.org/officeDocument/2006/relationships/image" Target="../media/image5.jpeg"/><Relationship Id="rId1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6.png"/><Relationship Id="rId3" Type="http://schemas.openxmlformats.org/officeDocument/2006/relationships/image" Target="../media/image11.png"/><Relationship Id="rId7" Type="http://schemas.openxmlformats.org/officeDocument/2006/relationships/image" Target="../media/image31.jpe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34.png"/><Relationship Id="rId5" Type="http://schemas.openxmlformats.org/officeDocument/2006/relationships/image" Target="../media/image3.png"/><Relationship Id="rId10" Type="http://schemas.openxmlformats.org/officeDocument/2006/relationships/image" Target="../media/image33.png"/><Relationship Id="rId4" Type="http://schemas.openxmlformats.org/officeDocument/2006/relationships/image" Target="../media/image2.png"/><Relationship Id="rId9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hyperlink" Target="http://www.wordreference.com/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openxmlformats.org/officeDocument/2006/relationships/hyperlink" Target="http://www.ego4u.com/" TargetMode="External"/><Relationship Id="rId18" Type="http://schemas.openxmlformats.org/officeDocument/2006/relationships/hyperlink" Target="https://www.ispeakspokespoken.com/cours-anglais/#Cours-danglais-pour-avances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12" Type="http://schemas.openxmlformats.org/officeDocument/2006/relationships/hyperlink" Target="http://www.deepl.com/translator" TargetMode="External"/><Relationship Id="rId17" Type="http://schemas.openxmlformats.org/officeDocument/2006/relationships/hyperlink" Target="https://www.anglaisfacile.com/beginners/" TargetMode="External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breakingnewsenglish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hyperlink" Target="http://www.wordreference.com/" TargetMode="External"/><Relationship Id="rId5" Type="http://schemas.openxmlformats.org/officeDocument/2006/relationships/image" Target="../media/image8.png"/><Relationship Id="rId15" Type="http://schemas.openxmlformats.org/officeDocument/2006/relationships/hyperlink" Target="https://www.businessenglishsite.com/" TargetMode="External"/><Relationship Id="rId10" Type="http://schemas.openxmlformats.org/officeDocument/2006/relationships/image" Target="../media/image12.png"/><Relationship Id="rId19" Type="http://schemas.openxmlformats.org/officeDocument/2006/relationships/hyperlink" Target="http://www.proprofs.com/quiz-school/topic/computer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5.jpeg"/><Relationship Id="rId14" Type="http://schemas.openxmlformats.org/officeDocument/2006/relationships/hyperlink" Target="https://www.e-anglais.com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4" t="18902" r="1" b="18410"/>
          <a:stretch/>
        </p:blipFill>
        <p:spPr>
          <a:xfrm>
            <a:off x="0" y="1102936"/>
            <a:ext cx="12198786" cy="576920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0" y="745903"/>
            <a:ext cx="1219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Présentation ADRAR Pôle Numérique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343087" y="917162"/>
            <a:ext cx="41518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Suivez-nous… LinkedIn            et Twitter           </a:t>
            </a:r>
            <a:r>
              <a:rPr lang="fr-FR" sz="1000" b="1" dirty="0">
                <a:solidFill>
                  <a:schemeClr val="bg1">
                    <a:lumMod val="95000"/>
                  </a:schemeClr>
                </a:solidFill>
              </a:rPr>
              <a:t>@</a:t>
            </a:r>
            <a:r>
              <a:rPr lang="fr-FR" sz="1000" b="1" dirty="0" err="1">
                <a:solidFill>
                  <a:schemeClr val="bg1">
                    <a:lumMod val="95000"/>
                  </a:schemeClr>
                </a:solidFill>
              </a:rPr>
              <a:t>Adrar_Numerique</a:t>
            </a:r>
            <a:endParaRPr lang="fr-FR" sz="1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1" name="Imag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417" y="924927"/>
            <a:ext cx="228243" cy="217374"/>
          </a:xfrm>
          <a:prstGeom prst="rect">
            <a:avLst/>
          </a:prstGeom>
        </p:spPr>
      </p:pic>
      <p:pic>
        <p:nvPicPr>
          <p:cNvPr id="42" name="Image 41" descr="logo-linkedin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787" y="948928"/>
            <a:ext cx="169371" cy="16937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6726650" y="4770857"/>
            <a:ext cx="54000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rgbClr val="62C2EF"/>
                </a:solidFill>
              </a:rPr>
              <a:t>www.adrar-numerique.com</a:t>
            </a:r>
            <a:endParaRPr lang="fr-FR" sz="2400" dirty="0">
              <a:solidFill>
                <a:srgbClr val="62C2EF"/>
              </a:solidFill>
            </a:endParaRP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965A6983-072A-B8AD-CCFC-150641A12479}"/>
              </a:ext>
            </a:extLst>
          </p:cNvPr>
          <p:cNvGrpSpPr/>
          <p:nvPr/>
        </p:nvGrpSpPr>
        <p:grpSpPr>
          <a:xfrm>
            <a:off x="65317" y="-27077"/>
            <a:ext cx="12053972" cy="665861"/>
            <a:chOff x="65317" y="-27077"/>
            <a:chExt cx="12053972" cy="665861"/>
          </a:xfrm>
        </p:grpSpPr>
        <p:pic>
          <p:nvPicPr>
            <p:cNvPr id="19" name="Image 18" descr="bien plus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18678" y="158457"/>
              <a:ext cx="1289328" cy="364658"/>
            </a:xfrm>
            <a:prstGeom prst="rect">
              <a:avLst/>
            </a:prstGeom>
          </p:spPr>
        </p:pic>
        <p:pic>
          <p:nvPicPr>
            <p:cNvPr id="22" name="Image 21" descr="LOGO ADRAR 300dpi.jp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87028" y="43925"/>
              <a:ext cx="432261" cy="5748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Image 11" descr="Une image contenant texte, signe&#10;&#10;Description générée automatiquement">
              <a:extLst>
                <a:ext uri="{FF2B5EF4-FFF2-40B4-BE49-F238E27FC236}">
                  <a16:creationId xmlns:a16="http://schemas.microsoft.com/office/drawing/2014/main" id="{528B32C7-346A-AE18-5660-6F68FB337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17" y="-27077"/>
              <a:ext cx="2275425" cy="665861"/>
            </a:xfrm>
            <a:prstGeom prst="rect">
              <a:avLst/>
            </a:prstGeom>
          </p:spPr>
        </p:pic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787D3373-40CE-28AF-4B44-22D3523F4339}"/>
              </a:ext>
            </a:extLst>
          </p:cNvPr>
          <p:cNvGrpSpPr/>
          <p:nvPr/>
        </p:nvGrpSpPr>
        <p:grpSpPr>
          <a:xfrm>
            <a:off x="0" y="6480855"/>
            <a:ext cx="12198785" cy="406597"/>
            <a:chOff x="0" y="6480855"/>
            <a:chExt cx="12198785" cy="406597"/>
          </a:xfrm>
        </p:grpSpPr>
        <p:sp>
          <p:nvSpPr>
            <p:cNvPr id="8" name="Rectangle 7"/>
            <p:cNvSpPr/>
            <p:nvPr/>
          </p:nvSpPr>
          <p:spPr>
            <a:xfrm>
              <a:off x="0" y="6511996"/>
              <a:ext cx="12198785" cy="360143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0" name="Groupe 9"/>
            <p:cNvGrpSpPr/>
            <p:nvPr/>
          </p:nvGrpSpPr>
          <p:grpSpPr>
            <a:xfrm>
              <a:off x="7331819" y="6511997"/>
              <a:ext cx="4794864" cy="344314"/>
              <a:chOff x="7331819" y="6511997"/>
              <a:chExt cx="4794864" cy="344314"/>
            </a:xfrm>
          </p:grpSpPr>
          <p:pic>
            <p:nvPicPr>
              <p:cNvPr id="7" name="Image 6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7005"/>
              <a:stretch/>
            </p:blipFill>
            <p:spPr>
              <a:xfrm>
                <a:off x="8695372" y="6511997"/>
                <a:ext cx="3431311" cy="344314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1819" y="6561405"/>
                <a:ext cx="1180585" cy="267599"/>
              </a:xfrm>
              <a:prstGeom prst="rect">
                <a:avLst/>
              </a:prstGeom>
            </p:spPr>
          </p:pic>
        </p:grpSp>
        <p:pic>
          <p:nvPicPr>
            <p:cNvPr id="24" name="Image 23" descr="LOGO-ERN-GEN2017-1.pn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17" r="19245"/>
            <a:stretch/>
          </p:blipFill>
          <p:spPr>
            <a:xfrm>
              <a:off x="65317" y="6535555"/>
              <a:ext cx="817649" cy="340538"/>
            </a:xfrm>
            <a:prstGeom prst="rect">
              <a:avLst/>
            </a:prstGeom>
          </p:spPr>
        </p:pic>
        <p:pic>
          <p:nvPicPr>
            <p:cNvPr id="26" name="Image 25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02" t="22888" r="16244" b="27236"/>
            <a:stretch/>
          </p:blipFill>
          <p:spPr>
            <a:xfrm>
              <a:off x="948283" y="6480855"/>
              <a:ext cx="818276" cy="4065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7525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C6DF9-CB70-485D-90E5-8409B94FB928}" type="datetime1">
              <a:rPr lang="fr-FR" smtClean="0"/>
              <a:t>23/09/2022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82688" y="834194"/>
            <a:ext cx="9663288" cy="5355312"/>
          </a:xfrm>
          <a:prstGeom prst="rect">
            <a:avLst/>
          </a:prstGeom>
          <a:gradFill>
            <a:gsLst>
              <a:gs pos="85000">
                <a:srgbClr val="00B0F0"/>
              </a:gs>
              <a:gs pos="1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</a:gradFill>
        </p:spPr>
        <p:txBody>
          <a:bodyPr wrap="square">
            <a:spAutoFit/>
          </a:bodyPr>
          <a:lstStyle/>
          <a:p>
            <a:pPr algn="ctr"/>
            <a:r>
              <a:rPr lang="en-US" sz="3600" u="sng" dirty="0" smtClean="0">
                <a:solidFill>
                  <a:srgbClr val="FF0000"/>
                </a:solidFill>
                <a:latin typeface="+mj-lt"/>
              </a:rPr>
              <a:t>Class Atmosphere </a:t>
            </a:r>
            <a:endParaRPr lang="en-US" sz="3600" dirty="0">
              <a:solidFill>
                <a:srgbClr val="FF0000"/>
              </a:solidFill>
              <a:latin typeface="+mj-lt"/>
            </a:endParaRPr>
          </a:p>
          <a:p>
            <a:endParaRPr lang="en-US" sz="2400" dirty="0" smtClean="0">
              <a:latin typeface="Bell MT" panose="02020503060305020303" pitchFamily="18" charset="0"/>
            </a:endParaRPr>
          </a:p>
          <a:p>
            <a:endParaRPr lang="en-US" sz="2400" dirty="0" smtClean="0">
              <a:latin typeface="Bell MT" panose="02020503060305020303" pitchFamily="18" charset="0"/>
            </a:endParaRPr>
          </a:p>
          <a:p>
            <a:pPr marL="800100" lvl="1" indent="-342900">
              <a:buFontTx/>
              <a:buChar char="-"/>
            </a:pPr>
            <a:r>
              <a:rPr lang="en-US" sz="2400" dirty="0" smtClean="0">
                <a:solidFill>
                  <a:srgbClr val="002060"/>
                </a:solidFill>
                <a:latin typeface="+mj-lt"/>
              </a:rPr>
              <a:t>Interaction 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rgbClr val="002060"/>
              </a:solidFill>
              <a:latin typeface="+mj-lt"/>
            </a:endParaRPr>
          </a:p>
          <a:p>
            <a:pPr marL="800100" lvl="1" indent="-342900">
              <a:buFontTx/>
              <a:buChar char="-"/>
            </a:pPr>
            <a:r>
              <a:rPr lang="en-US" sz="2400" dirty="0" smtClean="0">
                <a:solidFill>
                  <a:srgbClr val="002060"/>
                </a:solidFill>
                <a:latin typeface="+mj-lt"/>
              </a:rPr>
              <a:t>Ability to listen to each other is required</a:t>
            </a:r>
          </a:p>
          <a:p>
            <a:pPr marL="800100" lvl="1" indent="-342900">
              <a:buFontTx/>
              <a:buChar char="-"/>
            </a:pPr>
            <a:endParaRPr lang="en-US" sz="2400" dirty="0">
              <a:solidFill>
                <a:srgbClr val="002060"/>
              </a:solidFill>
              <a:latin typeface="+mj-lt"/>
            </a:endParaRPr>
          </a:p>
          <a:p>
            <a:pPr marL="800100" lvl="1" indent="-342900">
              <a:buFontTx/>
              <a:buChar char="-"/>
            </a:pPr>
            <a:r>
              <a:rPr lang="en-US" sz="2400" dirty="0" smtClean="0">
                <a:solidFill>
                  <a:srgbClr val="002060"/>
                </a:solidFill>
                <a:latin typeface="+mj-lt"/>
              </a:rPr>
              <a:t>Every lesson is available on Discord English Section</a:t>
            </a:r>
          </a:p>
          <a:p>
            <a:pPr marL="800100" lvl="1" indent="-342900">
              <a:buFontTx/>
              <a:buChar char="-"/>
            </a:pPr>
            <a:endParaRPr lang="en-US" sz="2400" dirty="0">
              <a:solidFill>
                <a:srgbClr val="002060"/>
              </a:solidFill>
              <a:latin typeface="+mj-lt"/>
            </a:endParaRPr>
          </a:p>
          <a:p>
            <a:pPr marL="800100" lvl="1" indent="-342900">
              <a:buFontTx/>
              <a:buChar char="-"/>
            </a:pPr>
            <a:r>
              <a:rPr lang="en-US" sz="2400" dirty="0" smtClean="0">
                <a:solidFill>
                  <a:srgbClr val="002060"/>
                </a:solidFill>
                <a:latin typeface="+mj-lt"/>
              </a:rPr>
              <a:t>Be </a:t>
            </a:r>
            <a:r>
              <a:rPr lang="en-US" sz="2400" dirty="0">
                <a:solidFill>
                  <a:srgbClr val="002060"/>
                </a:solidFill>
                <a:latin typeface="+mj-lt"/>
              </a:rPr>
              <a:t>respectful with each other </a:t>
            </a:r>
          </a:p>
          <a:p>
            <a:pPr marL="800100" lvl="1" indent="-342900">
              <a:buFontTx/>
              <a:buChar char="-"/>
            </a:pPr>
            <a:endParaRPr lang="en-US" sz="2400" dirty="0" smtClean="0">
              <a:solidFill>
                <a:srgbClr val="002060"/>
              </a:solidFill>
              <a:latin typeface="+mj-lt"/>
            </a:endParaRPr>
          </a:p>
          <a:p>
            <a:pPr marL="800100" lvl="1" indent="-342900">
              <a:buFontTx/>
              <a:buChar char="-"/>
            </a:pPr>
            <a:r>
              <a:rPr lang="en-US" sz="2400" dirty="0" smtClean="0">
                <a:solidFill>
                  <a:srgbClr val="002060"/>
                </a:solidFill>
                <a:latin typeface="+mj-lt"/>
              </a:rPr>
              <a:t>Retain </a:t>
            </a:r>
            <a:r>
              <a:rPr lang="en-US" sz="2400" dirty="0">
                <a:solidFill>
                  <a:srgbClr val="002060"/>
                </a:solidFill>
                <a:latin typeface="+mj-lt"/>
              </a:rPr>
              <a:t>C</a:t>
            </a:r>
            <a:r>
              <a:rPr lang="en-US" sz="2400" dirty="0" smtClean="0">
                <a:solidFill>
                  <a:srgbClr val="002060"/>
                </a:solidFill>
                <a:latin typeface="+mj-lt"/>
              </a:rPr>
              <a:t>onfidential Information </a:t>
            </a:r>
            <a:endParaRPr lang="en-US" sz="2400" dirty="0">
              <a:solidFill>
                <a:srgbClr val="002060"/>
              </a:solidFill>
              <a:latin typeface="+mj-lt"/>
            </a:endParaRPr>
          </a:p>
          <a:p>
            <a:endParaRPr lang="en-US" sz="2400" dirty="0" smtClean="0">
              <a:latin typeface="Bell MT" panose="02020503060305020303" pitchFamily="18" charset="0"/>
            </a:endParaRP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73095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618E2C87-9092-8F8A-9DAD-42890539A484}"/>
              </a:ext>
            </a:extLst>
          </p:cNvPr>
          <p:cNvGrpSpPr/>
          <p:nvPr/>
        </p:nvGrpSpPr>
        <p:grpSpPr>
          <a:xfrm>
            <a:off x="0" y="-14105"/>
            <a:ext cx="12198785" cy="6901557"/>
            <a:chOff x="0" y="-14105"/>
            <a:chExt cx="12198785" cy="6901557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0DF38C1A-AA88-2F1D-6EAE-A027223A7536}"/>
                </a:ext>
              </a:extLst>
            </p:cNvPr>
            <p:cNvGrpSpPr/>
            <p:nvPr/>
          </p:nvGrpSpPr>
          <p:grpSpPr>
            <a:xfrm>
              <a:off x="0" y="6480855"/>
              <a:ext cx="12198785" cy="406597"/>
              <a:chOff x="0" y="6480855"/>
              <a:chExt cx="12198785" cy="406597"/>
            </a:xfrm>
          </p:grpSpPr>
          <p:pic>
            <p:nvPicPr>
              <p:cNvPr id="22" name="Image 2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75969" y="6547669"/>
                <a:ext cx="253968" cy="253968"/>
              </a:xfrm>
              <a:prstGeom prst="rect">
                <a:avLst/>
              </a:prstGeom>
            </p:spPr>
          </p:pic>
          <p:sp>
            <p:nvSpPr>
              <p:cNvPr id="23" name="ZoneTexte 22"/>
              <p:cNvSpPr txBox="1"/>
              <p:nvPr/>
            </p:nvSpPr>
            <p:spPr>
              <a:xfrm>
                <a:off x="3450945" y="6555891"/>
                <a:ext cx="281847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www.adrar-numerique.com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1B25011-C36F-1F43-EBDF-E2D00E4C9A2B}"/>
                  </a:ext>
                </a:extLst>
              </p:cNvPr>
              <p:cNvSpPr/>
              <p:nvPr/>
            </p:nvSpPr>
            <p:spPr>
              <a:xfrm>
                <a:off x="0" y="6511996"/>
                <a:ext cx="12198785" cy="360143"/>
              </a:xfrm>
              <a:prstGeom prst="rect">
                <a:avLst/>
              </a:prstGeom>
              <a:solidFill>
                <a:schemeClr val="bg2">
                  <a:lumMod val="7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59" name="Groupe 58">
                <a:extLst>
                  <a:ext uri="{FF2B5EF4-FFF2-40B4-BE49-F238E27FC236}">
                    <a16:creationId xmlns:a16="http://schemas.microsoft.com/office/drawing/2014/main" id="{86E826F7-722E-B05D-323F-E815319EDC01}"/>
                  </a:ext>
                </a:extLst>
              </p:cNvPr>
              <p:cNvGrpSpPr/>
              <p:nvPr/>
            </p:nvGrpSpPr>
            <p:grpSpPr>
              <a:xfrm>
                <a:off x="7331819" y="6511997"/>
                <a:ext cx="4794864" cy="344314"/>
                <a:chOff x="7331819" y="6511997"/>
                <a:chExt cx="4794864" cy="344314"/>
              </a:xfrm>
            </p:grpSpPr>
            <p:pic>
              <p:nvPicPr>
                <p:cNvPr id="62" name="Image 61">
                  <a:extLst>
                    <a:ext uri="{FF2B5EF4-FFF2-40B4-BE49-F238E27FC236}">
                      <a16:creationId xmlns:a16="http://schemas.microsoft.com/office/drawing/2014/main" id="{59FF458C-6ABB-EF58-D8CB-97C88972B4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7005"/>
                <a:stretch/>
              </p:blipFill>
              <p:spPr>
                <a:xfrm>
                  <a:off x="8695372" y="6511997"/>
                  <a:ext cx="3431311" cy="344314"/>
                </a:xfrm>
                <a:prstGeom prst="rect">
                  <a:avLst/>
                </a:prstGeom>
              </p:spPr>
            </p:pic>
            <p:pic>
              <p:nvPicPr>
                <p:cNvPr id="63" name="Image 62">
                  <a:extLst>
                    <a:ext uri="{FF2B5EF4-FFF2-40B4-BE49-F238E27FC236}">
                      <a16:creationId xmlns:a16="http://schemas.microsoft.com/office/drawing/2014/main" id="{9D0853B0-D9A4-F679-86BF-91D1239EAE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31819" y="6561405"/>
                  <a:ext cx="1180585" cy="267599"/>
                </a:xfrm>
                <a:prstGeom prst="rect">
                  <a:avLst/>
                </a:prstGeom>
              </p:spPr>
            </p:pic>
          </p:grpSp>
          <p:pic>
            <p:nvPicPr>
              <p:cNvPr id="60" name="Image 59" descr="LOGO-ERN-GEN2017-1.png">
                <a:extLst>
                  <a:ext uri="{FF2B5EF4-FFF2-40B4-BE49-F238E27FC236}">
                    <a16:creationId xmlns:a16="http://schemas.microsoft.com/office/drawing/2014/main" id="{87D67E94-0070-7201-8A03-2FF84F24E0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17" r="19245"/>
              <a:stretch/>
            </p:blipFill>
            <p:spPr>
              <a:xfrm>
                <a:off x="65317" y="6535555"/>
                <a:ext cx="817649" cy="340538"/>
              </a:xfrm>
              <a:prstGeom prst="rect">
                <a:avLst/>
              </a:prstGeom>
            </p:spPr>
          </p:pic>
          <p:pic>
            <p:nvPicPr>
              <p:cNvPr id="61" name="Image 60">
                <a:extLst>
                  <a:ext uri="{FF2B5EF4-FFF2-40B4-BE49-F238E27FC236}">
                    <a16:creationId xmlns:a16="http://schemas.microsoft.com/office/drawing/2014/main" id="{46C196DD-1CAB-C819-2DE4-254DCABA8B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02" t="22888" r="16244" b="27236"/>
              <a:stretch/>
            </p:blipFill>
            <p:spPr>
              <a:xfrm>
                <a:off x="948283" y="6480855"/>
                <a:ext cx="818276" cy="406597"/>
              </a:xfrm>
              <a:prstGeom prst="rect">
                <a:avLst/>
              </a:prstGeom>
            </p:spPr>
          </p:pic>
        </p:grp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6CEAA63D-9A03-3062-4B0E-9EC9F18568DF}"/>
                </a:ext>
              </a:extLst>
            </p:cNvPr>
            <p:cNvGrpSpPr/>
            <p:nvPr/>
          </p:nvGrpSpPr>
          <p:grpSpPr>
            <a:xfrm>
              <a:off x="65317" y="-14105"/>
              <a:ext cx="12061366" cy="674038"/>
              <a:chOff x="65317" y="-14105"/>
              <a:chExt cx="12061366" cy="674038"/>
            </a:xfrm>
          </p:grpSpPr>
          <p:pic>
            <p:nvPicPr>
              <p:cNvPr id="54" name="Image 53" descr="bien plus.jpg">
                <a:extLst>
                  <a:ext uri="{FF2B5EF4-FFF2-40B4-BE49-F238E27FC236}">
                    <a16:creationId xmlns:a16="http://schemas.microsoft.com/office/drawing/2014/main" id="{4DC8AFC3-8315-8CAE-736D-740E828A5C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73505" y="138818"/>
                <a:ext cx="1289328" cy="364658"/>
              </a:xfrm>
              <a:prstGeom prst="rect">
                <a:avLst/>
              </a:prstGeom>
            </p:spPr>
          </p:pic>
          <p:pic>
            <p:nvPicPr>
              <p:cNvPr id="55" name="Image 54" descr="LOGO ADRAR 300dpi.jpg">
                <a:extLst>
                  <a:ext uri="{FF2B5EF4-FFF2-40B4-BE49-F238E27FC236}">
                    <a16:creationId xmlns:a16="http://schemas.microsoft.com/office/drawing/2014/main" id="{4EEC3C7B-F8E4-34E6-D773-E6219994E6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5317" y="28209"/>
                <a:ext cx="432261" cy="5748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2E54F73E-3B77-721F-79F7-7B69051B12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00674" y="-14105"/>
                <a:ext cx="5426009" cy="674038"/>
              </a:xfrm>
              <a:prstGeom prst="rect">
                <a:avLst/>
              </a:prstGeom>
            </p:spPr>
          </p:pic>
        </p:grpSp>
      </p:grpSp>
      <p:sp>
        <p:nvSpPr>
          <p:cNvPr id="64" name="ZoneTexte 63">
            <a:extLst>
              <a:ext uri="{FF2B5EF4-FFF2-40B4-BE49-F238E27FC236}">
                <a16:creationId xmlns:a16="http://schemas.microsoft.com/office/drawing/2014/main" id="{E9EB9AF1-5CD3-1524-88A7-F231517B549F}"/>
              </a:ext>
            </a:extLst>
          </p:cNvPr>
          <p:cNvSpPr txBox="1"/>
          <p:nvPr/>
        </p:nvSpPr>
        <p:spPr>
          <a:xfrm>
            <a:off x="0" y="753653"/>
            <a:ext cx="12198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solidFill>
                  <a:schemeClr val="bg1"/>
                </a:solidFill>
              </a:rPr>
              <a:t>TIps</a:t>
            </a:r>
            <a:endParaRPr lang="fr-FR" sz="19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1550636" y="1596938"/>
            <a:ext cx="944663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FR" sz="2800" noProof="1" smtClean="0">
              <a:latin typeface="Constantia"/>
            </a:endParaRPr>
          </a:p>
          <a:p>
            <a:pPr algn="ctr"/>
            <a:r>
              <a:rPr lang="fr-FR" sz="4400" noProof="1" smtClean="0">
                <a:latin typeface="Constantia"/>
              </a:rPr>
              <a:t>Let’s </a:t>
            </a:r>
            <a:r>
              <a:rPr lang="fr-FR" sz="4400" noProof="1">
                <a:latin typeface="Constantia"/>
              </a:rPr>
              <a:t>go for the placement </a:t>
            </a:r>
            <a:r>
              <a:rPr lang="fr-FR" sz="4400" noProof="1" smtClean="0">
                <a:latin typeface="Constantia"/>
              </a:rPr>
              <a:t>Test!</a:t>
            </a:r>
          </a:p>
          <a:p>
            <a:pPr algn="ctr"/>
            <a:endParaRPr lang="fr-FR" sz="2800" noProof="1">
              <a:latin typeface="Constantia"/>
            </a:endParaRPr>
          </a:p>
          <a:p>
            <a:pPr algn="ctr"/>
            <a:endParaRPr lang="fr-FR" sz="2800" noProof="1" smtClean="0">
              <a:latin typeface="Constantia"/>
            </a:endParaRPr>
          </a:p>
          <a:p>
            <a:pPr algn="ctr"/>
            <a:endParaRPr lang="fr-FR" sz="2800" noProof="1" smtClean="0">
              <a:latin typeface="Constantia"/>
            </a:endParaRPr>
          </a:p>
          <a:p>
            <a:pPr algn="ctr"/>
            <a:r>
              <a:rPr lang="fr-FR" sz="2800" noProof="1" smtClean="0">
                <a:latin typeface="Constantia"/>
              </a:rPr>
              <a:t> </a:t>
            </a:r>
            <a:r>
              <a:rPr lang="fr-FR" b="1" u="sng" dirty="0">
                <a:hlinkClick r:id="rId11"/>
              </a:rPr>
              <a:t>https://qruiz.net/Q/?jpoAh1</a:t>
            </a:r>
            <a:endParaRPr lang="fr-FR" dirty="0"/>
          </a:p>
          <a:p>
            <a:pPr algn="ctr"/>
            <a:endParaRPr lang="fr-FR" sz="2000" dirty="0" smtClean="0"/>
          </a:p>
        </p:txBody>
      </p:sp>
    </p:spTree>
    <p:extLst>
      <p:ext uri="{BB962C8B-B14F-4D97-AF65-F5344CB8AC3E}">
        <p14:creationId xmlns:p14="http://schemas.microsoft.com/office/powerpoint/2010/main" val="2980258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618E2C87-9092-8F8A-9DAD-42890539A484}"/>
              </a:ext>
            </a:extLst>
          </p:cNvPr>
          <p:cNvGrpSpPr/>
          <p:nvPr/>
        </p:nvGrpSpPr>
        <p:grpSpPr>
          <a:xfrm>
            <a:off x="0" y="-14105"/>
            <a:ext cx="12198785" cy="6901557"/>
            <a:chOff x="0" y="-14105"/>
            <a:chExt cx="12198785" cy="6901557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0DF38C1A-AA88-2F1D-6EAE-A027223A7536}"/>
                </a:ext>
              </a:extLst>
            </p:cNvPr>
            <p:cNvGrpSpPr/>
            <p:nvPr/>
          </p:nvGrpSpPr>
          <p:grpSpPr>
            <a:xfrm>
              <a:off x="0" y="6480855"/>
              <a:ext cx="12198785" cy="406597"/>
              <a:chOff x="0" y="6480855"/>
              <a:chExt cx="12198785" cy="406597"/>
            </a:xfrm>
          </p:grpSpPr>
          <p:pic>
            <p:nvPicPr>
              <p:cNvPr id="22" name="Image 2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75969" y="6547669"/>
                <a:ext cx="253968" cy="253968"/>
              </a:xfrm>
              <a:prstGeom prst="rect">
                <a:avLst/>
              </a:prstGeom>
            </p:spPr>
          </p:pic>
          <p:sp>
            <p:nvSpPr>
              <p:cNvPr id="23" name="ZoneTexte 22"/>
              <p:cNvSpPr txBox="1"/>
              <p:nvPr/>
            </p:nvSpPr>
            <p:spPr>
              <a:xfrm>
                <a:off x="3450945" y="6555891"/>
                <a:ext cx="281847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www.adrar-numerique.com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1B25011-C36F-1F43-EBDF-E2D00E4C9A2B}"/>
                  </a:ext>
                </a:extLst>
              </p:cNvPr>
              <p:cNvSpPr/>
              <p:nvPr/>
            </p:nvSpPr>
            <p:spPr>
              <a:xfrm>
                <a:off x="0" y="6511996"/>
                <a:ext cx="12198785" cy="360143"/>
              </a:xfrm>
              <a:prstGeom prst="rect">
                <a:avLst/>
              </a:prstGeom>
              <a:solidFill>
                <a:schemeClr val="bg2">
                  <a:lumMod val="7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59" name="Groupe 58">
                <a:extLst>
                  <a:ext uri="{FF2B5EF4-FFF2-40B4-BE49-F238E27FC236}">
                    <a16:creationId xmlns:a16="http://schemas.microsoft.com/office/drawing/2014/main" id="{86E826F7-722E-B05D-323F-E815319EDC01}"/>
                  </a:ext>
                </a:extLst>
              </p:cNvPr>
              <p:cNvGrpSpPr/>
              <p:nvPr/>
            </p:nvGrpSpPr>
            <p:grpSpPr>
              <a:xfrm>
                <a:off x="7331819" y="6511997"/>
                <a:ext cx="4794864" cy="344314"/>
                <a:chOff x="7331819" y="6511997"/>
                <a:chExt cx="4794864" cy="344314"/>
              </a:xfrm>
            </p:grpSpPr>
            <p:pic>
              <p:nvPicPr>
                <p:cNvPr id="62" name="Image 61">
                  <a:extLst>
                    <a:ext uri="{FF2B5EF4-FFF2-40B4-BE49-F238E27FC236}">
                      <a16:creationId xmlns:a16="http://schemas.microsoft.com/office/drawing/2014/main" id="{59FF458C-6ABB-EF58-D8CB-97C88972B4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7005"/>
                <a:stretch/>
              </p:blipFill>
              <p:spPr>
                <a:xfrm>
                  <a:off x="8695372" y="6511997"/>
                  <a:ext cx="3431311" cy="344314"/>
                </a:xfrm>
                <a:prstGeom prst="rect">
                  <a:avLst/>
                </a:prstGeom>
              </p:spPr>
            </p:pic>
            <p:pic>
              <p:nvPicPr>
                <p:cNvPr id="63" name="Image 62">
                  <a:extLst>
                    <a:ext uri="{FF2B5EF4-FFF2-40B4-BE49-F238E27FC236}">
                      <a16:creationId xmlns:a16="http://schemas.microsoft.com/office/drawing/2014/main" id="{9D0853B0-D9A4-F679-86BF-91D1239EAE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31819" y="6561405"/>
                  <a:ext cx="1180585" cy="267599"/>
                </a:xfrm>
                <a:prstGeom prst="rect">
                  <a:avLst/>
                </a:prstGeom>
              </p:spPr>
            </p:pic>
          </p:grpSp>
          <p:pic>
            <p:nvPicPr>
              <p:cNvPr id="60" name="Image 59" descr="LOGO-ERN-GEN2017-1.png">
                <a:extLst>
                  <a:ext uri="{FF2B5EF4-FFF2-40B4-BE49-F238E27FC236}">
                    <a16:creationId xmlns:a16="http://schemas.microsoft.com/office/drawing/2014/main" id="{87D67E94-0070-7201-8A03-2FF84F24E0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17" r="19245"/>
              <a:stretch/>
            </p:blipFill>
            <p:spPr>
              <a:xfrm>
                <a:off x="65317" y="6535555"/>
                <a:ext cx="817649" cy="340538"/>
              </a:xfrm>
              <a:prstGeom prst="rect">
                <a:avLst/>
              </a:prstGeom>
            </p:spPr>
          </p:pic>
          <p:pic>
            <p:nvPicPr>
              <p:cNvPr id="61" name="Image 60">
                <a:extLst>
                  <a:ext uri="{FF2B5EF4-FFF2-40B4-BE49-F238E27FC236}">
                    <a16:creationId xmlns:a16="http://schemas.microsoft.com/office/drawing/2014/main" id="{46C196DD-1CAB-C819-2DE4-254DCABA8B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02" t="22888" r="16244" b="27236"/>
              <a:stretch/>
            </p:blipFill>
            <p:spPr>
              <a:xfrm>
                <a:off x="948283" y="6480855"/>
                <a:ext cx="818276" cy="406597"/>
              </a:xfrm>
              <a:prstGeom prst="rect">
                <a:avLst/>
              </a:prstGeom>
            </p:spPr>
          </p:pic>
        </p:grp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6CEAA63D-9A03-3062-4B0E-9EC9F18568DF}"/>
                </a:ext>
              </a:extLst>
            </p:cNvPr>
            <p:cNvGrpSpPr/>
            <p:nvPr/>
          </p:nvGrpSpPr>
          <p:grpSpPr>
            <a:xfrm>
              <a:off x="65317" y="-14105"/>
              <a:ext cx="12061366" cy="674038"/>
              <a:chOff x="65317" y="-14105"/>
              <a:chExt cx="12061366" cy="674038"/>
            </a:xfrm>
          </p:grpSpPr>
          <p:pic>
            <p:nvPicPr>
              <p:cNvPr id="54" name="Image 53" descr="bien plus.jpg">
                <a:extLst>
                  <a:ext uri="{FF2B5EF4-FFF2-40B4-BE49-F238E27FC236}">
                    <a16:creationId xmlns:a16="http://schemas.microsoft.com/office/drawing/2014/main" id="{4DC8AFC3-8315-8CAE-736D-740E828A5C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73505" y="138818"/>
                <a:ext cx="1289328" cy="364658"/>
              </a:xfrm>
              <a:prstGeom prst="rect">
                <a:avLst/>
              </a:prstGeom>
            </p:spPr>
          </p:pic>
          <p:pic>
            <p:nvPicPr>
              <p:cNvPr id="55" name="Image 54" descr="LOGO ADRAR 300dpi.jpg">
                <a:extLst>
                  <a:ext uri="{FF2B5EF4-FFF2-40B4-BE49-F238E27FC236}">
                    <a16:creationId xmlns:a16="http://schemas.microsoft.com/office/drawing/2014/main" id="{4EEC3C7B-F8E4-34E6-D773-E6219994E6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5317" y="28209"/>
                <a:ext cx="432261" cy="5748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2E54F73E-3B77-721F-79F7-7B69051B12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00674" y="-14105"/>
                <a:ext cx="5426009" cy="674038"/>
              </a:xfrm>
              <a:prstGeom prst="rect">
                <a:avLst/>
              </a:prstGeom>
            </p:spPr>
          </p:pic>
        </p:grpSp>
      </p:grpSp>
      <p:sp>
        <p:nvSpPr>
          <p:cNvPr id="64" name="ZoneTexte 63">
            <a:extLst>
              <a:ext uri="{FF2B5EF4-FFF2-40B4-BE49-F238E27FC236}">
                <a16:creationId xmlns:a16="http://schemas.microsoft.com/office/drawing/2014/main" id="{E9EB9AF1-5CD3-1524-88A7-F231517B549F}"/>
              </a:ext>
            </a:extLst>
          </p:cNvPr>
          <p:cNvSpPr txBox="1"/>
          <p:nvPr/>
        </p:nvSpPr>
        <p:spPr>
          <a:xfrm>
            <a:off x="14990" y="753653"/>
            <a:ext cx="12198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</a:rPr>
              <a:t>ABOUT LADY CATHERINE </a:t>
            </a:r>
            <a:endParaRPr lang="fr-FR" sz="19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86" y="1171010"/>
            <a:ext cx="12221393" cy="5378574"/>
          </a:xfrm>
          <a:prstGeom prst="rect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317" y="1226564"/>
            <a:ext cx="2285305" cy="3403532"/>
          </a:xfrm>
          <a:prstGeom prst="rect">
            <a:avLst/>
          </a:prstGeom>
        </p:spPr>
      </p:pic>
      <p:pic>
        <p:nvPicPr>
          <p:cNvPr id="20" name="Image 19"/>
          <p:cNvPicPr/>
          <p:nvPr/>
        </p:nvPicPr>
        <p:blipFill>
          <a:blip r:embed="rId13"/>
          <a:stretch>
            <a:fillRect/>
          </a:stretch>
        </p:blipFill>
        <p:spPr>
          <a:xfrm>
            <a:off x="3450945" y="1259470"/>
            <a:ext cx="1238013" cy="1383294"/>
          </a:xfrm>
          <a:prstGeom prst="rect">
            <a:avLst/>
          </a:prstGeom>
        </p:spPr>
      </p:pic>
      <p:pic>
        <p:nvPicPr>
          <p:cNvPr id="21" name="Image 20"/>
          <p:cNvPicPr/>
          <p:nvPr/>
        </p:nvPicPr>
        <p:blipFill>
          <a:blip r:embed="rId14"/>
          <a:stretch>
            <a:fillRect/>
          </a:stretch>
        </p:blipFill>
        <p:spPr>
          <a:xfrm>
            <a:off x="10570199" y="1273361"/>
            <a:ext cx="1530932" cy="1383294"/>
          </a:xfrm>
          <a:prstGeom prst="rect">
            <a:avLst/>
          </a:prstGeom>
        </p:spPr>
      </p:pic>
      <p:pic>
        <p:nvPicPr>
          <p:cNvPr id="24" name="Image 23"/>
          <p:cNvPicPr/>
          <p:nvPr/>
        </p:nvPicPr>
        <p:blipFill>
          <a:blip r:embed="rId15"/>
          <a:stretch>
            <a:fillRect/>
          </a:stretch>
        </p:blipFill>
        <p:spPr>
          <a:xfrm>
            <a:off x="4941930" y="2934036"/>
            <a:ext cx="835247" cy="1315933"/>
          </a:xfrm>
          <a:prstGeom prst="rect">
            <a:avLst/>
          </a:prstGeom>
        </p:spPr>
      </p:pic>
      <p:pic>
        <p:nvPicPr>
          <p:cNvPr id="25" name="Image 24"/>
          <p:cNvPicPr/>
          <p:nvPr/>
        </p:nvPicPr>
        <p:blipFill>
          <a:blip r:embed="rId16"/>
          <a:stretch>
            <a:fillRect/>
          </a:stretch>
        </p:blipFill>
        <p:spPr>
          <a:xfrm>
            <a:off x="10050703" y="3017142"/>
            <a:ext cx="2050428" cy="1303092"/>
          </a:xfrm>
          <a:prstGeom prst="rect">
            <a:avLst/>
          </a:prstGeom>
        </p:spPr>
      </p:pic>
      <p:pic>
        <p:nvPicPr>
          <p:cNvPr id="26" name="Image 25"/>
          <p:cNvPicPr/>
          <p:nvPr/>
        </p:nvPicPr>
        <p:blipFill>
          <a:blip r:embed="rId17"/>
          <a:stretch>
            <a:fillRect/>
          </a:stretch>
        </p:blipFill>
        <p:spPr>
          <a:xfrm>
            <a:off x="11080261" y="5030787"/>
            <a:ext cx="1020870" cy="1333802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881947" y="132884"/>
            <a:ext cx="4191000" cy="527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fr-FR" sz="5400" kern="1200" dirty="0">
                <a:solidFill>
                  <a:srgbClr val="002060"/>
                </a:solidFill>
                <a:effectLst/>
                <a:latin typeface="Freestyle Script" panose="030804020302050B04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Catherine  Costenoble</a:t>
            </a:r>
            <a:endParaRPr lang="fr-FR" sz="5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580457" y="2006938"/>
            <a:ext cx="2741919" cy="15854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en-US" sz="3600" dirty="0">
                <a:effectLst/>
                <a:latin typeface="Freestyle Script" panose="030804020302050B04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All things are difficult before </a:t>
            </a:r>
            <a:endParaRPr lang="fr-FR" sz="3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en-US" sz="3600" dirty="0">
                <a:effectLst/>
                <a:latin typeface="Freestyle Script" panose="030804020302050B04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they become easy!</a:t>
            </a:r>
            <a:endParaRPr lang="fr-FR" sz="3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73462" y="1259471"/>
            <a:ext cx="888220" cy="138329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489987" y="2296633"/>
            <a:ext cx="821593" cy="3461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SHY</a:t>
            </a: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98725" y="2934036"/>
            <a:ext cx="960840" cy="131593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590582" y="2921962"/>
            <a:ext cx="1220331" cy="132800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5653" y="5293084"/>
            <a:ext cx="915638" cy="750753"/>
          </a:xfrm>
          <a:prstGeom prst="rect">
            <a:avLst/>
          </a:prstGeom>
        </p:spPr>
      </p:pic>
      <p:cxnSp>
        <p:nvCxnSpPr>
          <p:cNvPr id="12" name="Connecteur droit 11"/>
          <p:cNvCxnSpPr/>
          <p:nvPr/>
        </p:nvCxnSpPr>
        <p:spPr>
          <a:xfrm>
            <a:off x="151859" y="5374552"/>
            <a:ext cx="785982" cy="63620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 flipH="1">
            <a:off x="246459" y="5315750"/>
            <a:ext cx="660360" cy="67891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8" name="Image 2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55853" y="5318699"/>
            <a:ext cx="1217609" cy="866841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639305" y="5335352"/>
            <a:ext cx="1835674" cy="769173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688958" y="5321341"/>
            <a:ext cx="934263" cy="785132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31919" y="5293084"/>
            <a:ext cx="1586685" cy="821912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605930" y="5305598"/>
            <a:ext cx="1002594" cy="864114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778061" y="5305598"/>
            <a:ext cx="1044523" cy="848153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054322" y="5307792"/>
            <a:ext cx="825185" cy="827862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10125656" y="3020151"/>
            <a:ext cx="1925902" cy="238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French Riviera </a:t>
            </a:r>
            <a:endParaRPr lang="fr-FR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646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02" y="6540326"/>
            <a:ext cx="253968" cy="253968"/>
          </a:xfrm>
          <a:prstGeom prst="rect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5216109" y="6532276"/>
            <a:ext cx="2664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ADRAR Pôle Numérique Occitanie</a:t>
            </a:r>
            <a:endParaRPr lang="fr-F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0" y="696885"/>
            <a:ext cx="1219878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Suivez-nous sur </a:t>
            </a:r>
            <a:r>
              <a:rPr lang="fr-FR" sz="1600" dirty="0" err="1">
                <a:solidFill>
                  <a:schemeClr val="bg1"/>
                </a:solidFill>
              </a:rPr>
              <a:t>LinkedIn</a:t>
            </a:r>
            <a:r>
              <a:rPr lang="fr-FR" sz="1600" dirty="0">
                <a:solidFill>
                  <a:schemeClr val="bg1"/>
                </a:solidFill>
              </a:rPr>
              <a:t>             </a:t>
            </a:r>
            <a:r>
              <a:rPr lang="fr-FR" sz="1600" dirty="0" err="1">
                <a:solidFill>
                  <a:schemeClr val="bg1"/>
                </a:solidFill>
              </a:rPr>
              <a:t>Twitter</a:t>
            </a:r>
            <a:r>
              <a:rPr lang="fr-FR" sz="1600" dirty="0">
                <a:solidFill>
                  <a:schemeClr val="bg1"/>
                </a:solidFill>
              </a:rPr>
              <a:t>       </a:t>
            </a:r>
            <a:r>
              <a:rPr lang="fr-FR" sz="1900" b="1" dirty="0">
                <a:solidFill>
                  <a:schemeClr val="bg1">
                    <a:lumMod val="95000"/>
                  </a:schemeClr>
                </a:solidFill>
              </a:rPr>
              <a:t>@</a:t>
            </a:r>
            <a:r>
              <a:rPr lang="fr-FR" sz="1900" b="1" dirty="0" err="1">
                <a:solidFill>
                  <a:schemeClr val="bg1">
                    <a:lumMod val="95000"/>
                  </a:schemeClr>
                </a:solidFill>
              </a:rPr>
              <a:t>Adrar_Numerique</a:t>
            </a:r>
            <a:r>
              <a:rPr lang="fr-FR" sz="1900" dirty="0">
                <a:solidFill>
                  <a:schemeClr val="bg1">
                    <a:lumMod val="95000"/>
                  </a:schemeClr>
                </a:solidFill>
              </a:rPr>
              <a:t>	… </a:t>
            </a:r>
            <a:r>
              <a:rPr lang="fr-FR" sz="1600" dirty="0">
                <a:solidFill>
                  <a:schemeClr val="bg1"/>
                </a:solidFill>
              </a:rPr>
              <a:t>et sur le web : </a:t>
            </a:r>
            <a:r>
              <a:rPr lang="fr-FR" sz="1900" b="1" dirty="0">
                <a:solidFill>
                  <a:schemeClr val="bg1">
                    <a:lumMod val="95000"/>
                  </a:schemeClr>
                </a:solidFill>
              </a:rPr>
              <a:t>www.adrar-numerique.com</a:t>
            </a:r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648" y="762261"/>
            <a:ext cx="266667" cy="253968"/>
          </a:xfrm>
          <a:prstGeom prst="rect">
            <a:avLst/>
          </a:prstGeom>
        </p:spPr>
      </p:pic>
      <p:pic>
        <p:nvPicPr>
          <p:cNvPr id="33" name="Image 32" descr="logo-linkedin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844" y="783165"/>
            <a:ext cx="285752" cy="285752"/>
          </a:xfrm>
          <a:prstGeom prst="rect">
            <a:avLst/>
          </a:prstGeom>
        </p:spPr>
      </p:pic>
      <p:grpSp>
        <p:nvGrpSpPr>
          <p:cNvPr id="34" name="Groupe 33"/>
          <p:cNvGrpSpPr/>
          <p:nvPr/>
        </p:nvGrpSpPr>
        <p:grpSpPr>
          <a:xfrm>
            <a:off x="70311" y="-41891"/>
            <a:ext cx="12056372" cy="746449"/>
            <a:chOff x="70311" y="-41891"/>
            <a:chExt cx="12056372" cy="746449"/>
          </a:xfrm>
        </p:grpSpPr>
        <p:grpSp>
          <p:nvGrpSpPr>
            <p:cNvPr id="35" name="Groupe 34"/>
            <p:cNvGrpSpPr/>
            <p:nvPr/>
          </p:nvGrpSpPr>
          <p:grpSpPr>
            <a:xfrm>
              <a:off x="70311" y="-41891"/>
              <a:ext cx="12056372" cy="746449"/>
              <a:chOff x="51808" y="-49564"/>
              <a:chExt cx="12056372" cy="746449"/>
            </a:xfrm>
          </p:grpSpPr>
          <p:pic>
            <p:nvPicPr>
              <p:cNvPr id="37" name="Image 36" descr="bien plus.jpg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122599" y="228466"/>
                <a:ext cx="1289328" cy="364658"/>
              </a:xfrm>
              <a:prstGeom prst="rect">
                <a:avLst/>
              </a:prstGeom>
            </p:spPr>
          </p:pic>
          <p:pic>
            <p:nvPicPr>
              <p:cNvPr id="38" name="Image 37" descr="personnes-adrar-coul_1.jpg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640032" y="95784"/>
                <a:ext cx="510617" cy="506565"/>
              </a:xfrm>
              <a:prstGeom prst="rect">
                <a:avLst/>
              </a:prstGeom>
            </p:spPr>
          </p:pic>
          <p:pic>
            <p:nvPicPr>
              <p:cNvPr id="39" name="Image 38" descr="personnes-adrar-coul_2.jpg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441939" y="228467"/>
                <a:ext cx="346861" cy="352500"/>
              </a:xfrm>
              <a:prstGeom prst="rect">
                <a:avLst/>
              </a:prstGeom>
            </p:spPr>
          </p:pic>
          <p:pic>
            <p:nvPicPr>
              <p:cNvPr id="40" name="Image 39" descr="LOGO ADRAR 300dpi.jpg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1808" y="51259"/>
                <a:ext cx="432261" cy="5748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" name="Image 48" descr="LOGO-ERN-GEN2017-1.png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245"/>
              <a:stretch/>
            </p:blipFill>
            <p:spPr>
              <a:xfrm>
                <a:off x="6708147" y="12191"/>
                <a:ext cx="2275425" cy="669355"/>
              </a:xfrm>
              <a:prstGeom prst="rect">
                <a:avLst/>
              </a:prstGeom>
            </p:spPr>
          </p:pic>
          <p:pic>
            <p:nvPicPr>
              <p:cNvPr id="50" name="Image 49" descr="redim-06.png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400" b="26267"/>
              <a:stretch/>
            </p:blipFill>
            <p:spPr>
              <a:xfrm>
                <a:off x="10739120" y="30480"/>
                <a:ext cx="1369060" cy="620641"/>
              </a:xfrm>
              <a:prstGeom prst="rect">
                <a:avLst/>
              </a:prstGeom>
            </p:spPr>
          </p:pic>
          <p:pic>
            <p:nvPicPr>
              <p:cNvPr id="51" name="Image 50"/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02" t="22888" r="16244" b="27236"/>
              <a:stretch/>
            </p:blipFill>
            <p:spPr>
              <a:xfrm>
                <a:off x="8974241" y="-49564"/>
                <a:ext cx="1502229" cy="746449"/>
              </a:xfrm>
              <a:prstGeom prst="rect">
                <a:avLst/>
              </a:prstGeom>
            </p:spPr>
          </p:pic>
        </p:grpSp>
        <p:pic>
          <p:nvPicPr>
            <p:cNvPr id="36" name="Image 35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63" b="24898"/>
            <a:stretch/>
          </p:blipFill>
          <p:spPr>
            <a:xfrm>
              <a:off x="680899" y="90649"/>
              <a:ext cx="2612643" cy="537329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680900" y="1741118"/>
            <a:ext cx="10717786" cy="3782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1500141" y="889245"/>
            <a:ext cx="11352789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600" b="1" dirty="0" smtClean="0">
              <a:solidFill>
                <a:srgbClr val="002060"/>
              </a:solidFill>
            </a:endParaRPr>
          </a:p>
          <a:p>
            <a:r>
              <a:rPr lang="en-US" sz="3600" b="1" dirty="0" smtClean="0">
                <a:solidFill>
                  <a:srgbClr val="002060"/>
                </a:solidFill>
              </a:rPr>
              <a:t>                  </a:t>
            </a:r>
            <a:r>
              <a:rPr lang="en-US" sz="3600" b="1" dirty="0" smtClean="0">
                <a:solidFill>
                  <a:srgbClr val="002060"/>
                </a:solidFill>
              </a:rPr>
              <a:t>					Your </a:t>
            </a:r>
            <a:r>
              <a:rPr lang="en-US" sz="3600" b="1" dirty="0" smtClean="0">
                <a:solidFill>
                  <a:srgbClr val="002060"/>
                </a:solidFill>
              </a:rPr>
              <a:t>objective </a:t>
            </a:r>
            <a:endParaRPr lang="en-US" sz="3600" dirty="0"/>
          </a:p>
          <a:p>
            <a:endParaRPr lang="en-US" sz="1000" dirty="0"/>
          </a:p>
          <a:p>
            <a:r>
              <a:rPr lang="en-US" sz="3600" dirty="0" smtClean="0"/>
              <a:t>	</a:t>
            </a:r>
          </a:p>
          <a:p>
            <a:r>
              <a:rPr lang="en-US" sz="3600" dirty="0" smtClean="0"/>
              <a:t>	</a:t>
            </a:r>
            <a:endParaRPr lang="en-US" sz="3600" dirty="0"/>
          </a:p>
          <a:p>
            <a:r>
              <a:rPr lang="en-US" sz="3600" dirty="0" smtClean="0"/>
              <a:t>		</a:t>
            </a:r>
            <a:br>
              <a:rPr lang="en-US" sz="3600" dirty="0" smtClean="0"/>
            </a:br>
            <a:r>
              <a:rPr lang="en-US" sz="3600" dirty="0" smtClean="0"/>
              <a:t/>
            </a:r>
            <a:br>
              <a:rPr lang="en-US" sz="3600" dirty="0" smtClean="0"/>
            </a:br>
            <a:endParaRPr lang="fr-FR" sz="3600" noProof="1" smtClean="0">
              <a:latin typeface="Constantia"/>
            </a:endParaRPr>
          </a:p>
          <a:p>
            <a:pPr algn="ctr"/>
            <a:endParaRPr lang="fr-FR" sz="3600" noProof="1">
              <a:latin typeface="Constantia"/>
            </a:endParaRPr>
          </a:p>
          <a:p>
            <a:pPr algn="ctr"/>
            <a:endParaRPr lang="fr-FR" sz="3600" noProof="1" smtClean="0">
              <a:latin typeface="Constantia"/>
            </a:endParaRPr>
          </a:p>
          <a:p>
            <a:pPr algn="ctr"/>
            <a:endParaRPr lang="fr-FR" sz="3600" dirty="0"/>
          </a:p>
        </p:txBody>
      </p:sp>
      <p:sp>
        <p:nvSpPr>
          <p:cNvPr id="24" name="Étoile à 5 branches 23"/>
          <p:cNvSpPr/>
          <p:nvPr/>
        </p:nvSpPr>
        <p:spPr>
          <a:xfrm>
            <a:off x="7414806" y="2447080"/>
            <a:ext cx="395035" cy="29972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Étoile à 5 branches 24"/>
          <p:cNvSpPr/>
          <p:nvPr/>
        </p:nvSpPr>
        <p:spPr>
          <a:xfrm>
            <a:off x="8274340" y="2418010"/>
            <a:ext cx="395035" cy="32879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Étoile à 5 branches 25"/>
          <p:cNvSpPr/>
          <p:nvPr/>
        </p:nvSpPr>
        <p:spPr>
          <a:xfrm>
            <a:off x="9199647" y="2425541"/>
            <a:ext cx="395035" cy="29972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Étoile à 5 branches 26"/>
          <p:cNvSpPr/>
          <p:nvPr/>
        </p:nvSpPr>
        <p:spPr>
          <a:xfrm>
            <a:off x="10124954" y="2418010"/>
            <a:ext cx="395035" cy="29972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Étoile à 5 branches 27"/>
          <p:cNvSpPr/>
          <p:nvPr/>
        </p:nvSpPr>
        <p:spPr>
          <a:xfrm>
            <a:off x="11027739" y="2400786"/>
            <a:ext cx="395035" cy="261057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/>
          <p:cNvSpPr/>
          <p:nvPr/>
        </p:nvSpPr>
        <p:spPr>
          <a:xfrm>
            <a:off x="7362568" y="2908175"/>
            <a:ext cx="568960" cy="345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A1</a:t>
            </a:r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8246502" y="2908175"/>
            <a:ext cx="568960" cy="345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A2</a:t>
            </a:r>
            <a:endParaRPr lang="fr-FR" dirty="0"/>
          </a:p>
        </p:txBody>
      </p:sp>
      <p:sp>
        <p:nvSpPr>
          <p:cNvPr id="41" name="Rectangle 40"/>
          <p:cNvSpPr/>
          <p:nvPr/>
        </p:nvSpPr>
        <p:spPr>
          <a:xfrm>
            <a:off x="9174898" y="2899242"/>
            <a:ext cx="568960" cy="345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B</a:t>
            </a:r>
            <a:r>
              <a:rPr lang="fr-FR" dirty="0"/>
              <a:t>1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0093300" y="2908175"/>
            <a:ext cx="568960" cy="345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B2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0994183" y="2899242"/>
            <a:ext cx="568960" cy="345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</a:t>
            </a:r>
            <a:r>
              <a:rPr lang="fr-FR" dirty="0"/>
              <a:t>1</a:t>
            </a:r>
          </a:p>
        </p:txBody>
      </p:sp>
      <p:pic>
        <p:nvPicPr>
          <p:cNvPr id="48" name="Image 4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435" y="1145186"/>
            <a:ext cx="1807361" cy="5688994"/>
          </a:xfrm>
          <a:prstGeom prst="rect">
            <a:avLst/>
          </a:prstGeom>
        </p:spPr>
      </p:pic>
      <p:pic>
        <p:nvPicPr>
          <p:cNvPr id="52" name="Image 5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28055" y="4899300"/>
            <a:ext cx="1330097" cy="1211711"/>
          </a:xfrm>
          <a:prstGeom prst="rect">
            <a:avLst/>
          </a:prstGeom>
        </p:spPr>
      </p:pic>
      <p:pic>
        <p:nvPicPr>
          <p:cNvPr id="53" name="Image 5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09900" y="3343851"/>
            <a:ext cx="1348252" cy="1369429"/>
          </a:xfrm>
          <a:prstGeom prst="rect">
            <a:avLst/>
          </a:prstGeom>
        </p:spPr>
      </p:pic>
      <p:pic>
        <p:nvPicPr>
          <p:cNvPr id="54" name="Image 5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19510" y="1977910"/>
            <a:ext cx="1329032" cy="1179921"/>
          </a:xfrm>
          <a:prstGeom prst="rect">
            <a:avLst/>
          </a:prstGeom>
        </p:spPr>
      </p:pic>
      <p:pic>
        <p:nvPicPr>
          <p:cNvPr id="55" name="Image 5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53126" y="2538908"/>
            <a:ext cx="3284280" cy="31505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362568" y="3643202"/>
            <a:ext cx="4764115" cy="20462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dirty="0" smtClean="0"/>
          </a:p>
          <a:p>
            <a:r>
              <a:rPr lang="en-US" sz="2400" dirty="0" smtClean="0">
                <a:latin typeface="+mj-lt"/>
              </a:rPr>
              <a:t>On your CV a </a:t>
            </a:r>
            <a:r>
              <a:rPr lang="en-US" sz="2400" b="1" dirty="0" smtClean="0">
                <a:latin typeface="+mj-lt"/>
              </a:rPr>
              <a:t>TOEIC</a:t>
            </a:r>
            <a:r>
              <a:rPr lang="en-US" sz="2400" dirty="0" smtClean="0">
                <a:latin typeface="+mj-lt"/>
              </a:rPr>
              <a:t> </a:t>
            </a:r>
            <a:r>
              <a:rPr lang="en-US" sz="2400" b="1" dirty="0" smtClean="0">
                <a:latin typeface="+mj-lt"/>
              </a:rPr>
              <a:t>score</a:t>
            </a:r>
            <a:r>
              <a:rPr lang="en-US" sz="2400" dirty="0" smtClean="0">
                <a:latin typeface="+mj-lt"/>
              </a:rPr>
              <a:t> will also be very appreciated! </a:t>
            </a:r>
          </a:p>
          <a:p>
            <a:endParaRPr lang="en-US" sz="2400" dirty="0" smtClean="0">
              <a:latin typeface="+mj-lt"/>
            </a:endParaRPr>
          </a:p>
          <a:p>
            <a:r>
              <a:rPr lang="en-US" sz="2400" dirty="0" smtClean="0">
                <a:solidFill>
                  <a:srgbClr val="002060"/>
                </a:solidFill>
                <a:latin typeface="+mj-lt"/>
              </a:rPr>
              <a:t>In some companies it is even required! </a:t>
            </a:r>
            <a:endParaRPr lang="en-US" sz="2400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01244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618E2C87-9092-8F8A-9DAD-42890539A484}"/>
              </a:ext>
            </a:extLst>
          </p:cNvPr>
          <p:cNvGrpSpPr/>
          <p:nvPr/>
        </p:nvGrpSpPr>
        <p:grpSpPr>
          <a:xfrm>
            <a:off x="0" y="-14105"/>
            <a:ext cx="12198785" cy="6901557"/>
            <a:chOff x="0" y="-14105"/>
            <a:chExt cx="12198785" cy="6901557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0DF38C1A-AA88-2F1D-6EAE-A027223A7536}"/>
                </a:ext>
              </a:extLst>
            </p:cNvPr>
            <p:cNvGrpSpPr/>
            <p:nvPr/>
          </p:nvGrpSpPr>
          <p:grpSpPr>
            <a:xfrm>
              <a:off x="0" y="6480855"/>
              <a:ext cx="12198785" cy="406597"/>
              <a:chOff x="0" y="6480855"/>
              <a:chExt cx="12198785" cy="406597"/>
            </a:xfrm>
          </p:grpSpPr>
          <p:pic>
            <p:nvPicPr>
              <p:cNvPr id="22" name="Image 2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75969" y="6547669"/>
                <a:ext cx="253968" cy="253968"/>
              </a:xfrm>
              <a:prstGeom prst="rect">
                <a:avLst/>
              </a:prstGeom>
            </p:spPr>
          </p:pic>
          <p:sp>
            <p:nvSpPr>
              <p:cNvPr id="23" name="ZoneTexte 22"/>
              <p:cNvSpPr txBox="1"/>
              <p:nvPr/>
            </p:nvSpPr>
            <p:spPr>
              <a:xfrm>
                <a:off x="3450945" y="6555891"/>
                <a:ext cx="281847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www.adrar-numerique.com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1B25011-C36F-1F43-EBDF-E2D00E4C9A2B}"/>
                  </a:ext>
                </a:extLst>
              </p:cNvPr>
              <p:cNvSpPr/>
              <p:nvPr/>
            </p:nvSpPr>
            <p:spPr>
              <a:xfrm>
                <a:off x="0" y="6511996"/>
                <a:ext cx="12198785" cy="360143"/>
              </a:xfrm>
              <a:prstGeom prst="rect">
                <a:avLst/>
              </a:prstGeom>
              <a:solidFill>
                <a:schemeClr val="bg2">
                  <a:lumMod val="7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59" name="Groupe 58">
                <a:extLst>
                  <a:ext uri="{FF2B5EF4-FFF2-40B4-BE49-F238E27FC236}">
                    <a16:creationId xmlns:a16="http://schemas.microsoft.com/office/drawing/2014/main" id="{86E826F7-722E-B05D-323F-E815319EDC01}"/>
                  </a:ext>
                </a:extLst>
              </p:cNvPr>
              <p:cNvGrpSpPr/>
              <p:nvPr/>
            </p:nvGrpSpPr>
            <p:grpSpPr>
              <a:xfrm>
                <a:off x="7331819" y="6511997"/>
                <a:ext cx="4794864" cy="344314"/>
                <a:chOff x="7331819" y="6511997"/>
                <a:chExt cx="4794864" cy="344314"/>
              </a:xfrm>
            </p:grpSpPr>
            <p:pic>
              <p:nvPicPr>
                <p:cNvPr id="62" name="Image 61">
                  <a:extLst>
                    <a:ext uri="{FF2B5EF4-FFF2-40B4-BE49-F238E27FC236}">
                      <a16:creationId xmlns:a16="http://schemas.microsoft.com/office/drawing/2014/main" id="{59FF458C-6ABB-EF58-D8CB-97C88972B4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7005"/>
                <a:stretch/>
              </p:blipFill>
              <p:spPr>
                <a:xfrm>
                  <a:off x="8695372" y="6511997"/>
                  <a:ext cx="3431311" cy="344314"/>
                </a:xfrm>
                <a:prstGeom prst="rect">
                  <a:avLst/>
                </a:prstGeom>
              </p:spPr>
            </p:pic>
            <p:pic>
              <p:nvPicPr>
                <p:cNvPr id="63" name="Image 62">
                  <a:extLst>
                    <a:ext uri="{FF2B5EF4-FFF2-40B4-BE49-F238E27FC236}">
                      <a16:creationId xmlns:a16="http://schemas.microsoft.com/office/drawing/2014/main" id="{9D0853B0-D9A4-F679-86BF-91D1239EAE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31819" y="6561405"/>
                  <a:ext cx="1180585" cy="267599"/>
                </a:xfrm>
                <a:prstGeom prst="rect">
                  <a:avLst/>
                </a:prstGeom>
              </p:spPr>
            </p:pic>
          </p:grpSp>
          <p:pic>
            <p:nvPicPr>
              <p:cNvPr id="60" name="Image 59" descr="LOGO-ERN-GEN2017-1.png">
                <a:extLst>
                  <a:ext uri="{FF2B5EF4-FFF2-40B4-BE49-F238E27FC236}">
                    <a16:creationId xmlns:a16="http://schemas.microsoft.com/office/drawing/2014/main" id="{87D67E94-0070-7201-8A03-2FF84F24E0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17" r="19245"/>
              <a:stretch/>
            </p:blipFill>
            <p:spPr>
              <a:xfrm>
                <a:off x="65317" y="6535555"/>
                <a:ext cx="817649" cy="340538"/>
              </a:xfrm>
              <a:prstGeom prst="rect">
                <a:avLst/>
              </a:prstGeom>
            </p:spPr>
          </p:pic>
          <p:pic>
            <p:nvPicPr>
              <p:cNvPr id="61" name="Image 60">
                <a:extLst>
                  <a:ext uri="{FF2B5EF4-FFF2-40B4-BE49-F238E27FC236}">
                    <a16:creationId xmlns:a16="http://schemas.microsoft.com/office/drawing/2014/main" id="{46C196DD-1CAB-C819-2DE4-254DCABA8B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02" t="22888" r="16244" b="27236"/>
              <a:stretch/>
            </p:blipFill>
            <p:spPr>
              <a:xfrm>
                <a:off x="948283" y="6480855"/>
                <a:ext cx="818276" cy="406597"/>
              </a:xfrm>
              <a:prstGeom prst="rect">
                <a:avLst/>
              </a:prstGeom>
            </p:spPr>
          </p:pic>
        </p:grp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6CEAA63D-9A03-3062-4B0E-9EC9F18568DF}"/>
                </a:ext>
              </a:extLst>
            </p:cNvPr>
            <p:cNvGrpSpPr/>
            <p:nvPr/>
          </p:nvGrpSpPr>
          <p:grpSpPr>
            <a:xfrm>
              <a:off x="65317" y="-14105"/>
              <a:ext cx="12061366" cy="674038"/>
              <a:chOff x="65317" y="-14105"/>
              <a:chExt cx="12061366" cy="674038"/>
            </a:xfrm>
          </p:grpSpPr>
          <p:pic>
            <p:nvPicPr>
              <p:cNvPr id="54" name="Image 53" descr="bien plus.jpg">
                <a:extLst>
                  <a:ext uri="{FF2B5EF4-FFF2-40B4-BE49-F238E27FC236}">
                    <a16:creationId xmlns:a16="http://schemas.microsoft.com/office/drawing/2014/main" id="{4DC8AFC3-8315-8CAE-736D-740E828A5C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73505" y="138818"/>
                <a:ext cx="1289328" cy="364658"/>
              </a:xfrm>
              <a:prstGeom prst="rect">
                <a:avLst/>
              </a:prstGeom>
            </p:spPr>
          </p:pic>
          <p:pic>
            <p:nvPicPr>
              <p:cNvPr id="55" name="Image 54" descr="LOGO ADRAR 300dpi.jpg">
                <a:extLst>
                  <a:ext uri="{FF2B5EF4-FFF2-40B4-BE49-F238E27FC236}">
                    <a16:creationId xmlns:a16="http://schemas.microsoft.com/office/drawing/2014/main" id="{4EEC3C7B-F8E4-34E6-D773-E6219994E6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5317" y="28209"/>
                <a:ext cx="432261" cy="5748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2E54F73E-3B77-721F-79F7-7B69051B12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00674" y="-14105"/>
                <a:ext cx="5426009" cy="674038"/>
              </a:xfrm>
              <a:prstGeom prst="rect">
                <a:avLst/>
              </a:prstGeom>
            </p:spPr>
          </p:pic>
        </p:grpSp>
      </p:grpSp>
      <p:sp>
        <p:nvSpPr>
          <p:cNvPr id="64" name="ZoneTexte 63">
            <a:extLst>
              <a:ext uri="{FF2B5EF4-FFF2-40B4-BE49-F238E27FC236}">
                <a16:creationId xmlns:a16="http://schemas.microsoft.com/office/drawing/2014/main" id="{E9EB9AF1-5CD3-1524-88A7-F231517B549F}"/>
              </a:ext>
            </a:extLst>
          </p:cNvPr>
          <p:cNvSpPr txBox="1"/>
          <p:nvPr/>
        </p:nvSpPr>
        <p:spPr>
          <a:xfrm>
            <a:off x="0" y="753653"/>
            <a:ext cx="12198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</a:rPr>
              <a:t>REAC  </a:t>
            </a:r>
            <a:endParaRPr lang="fr-FR" sz="19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6441" y="1371786"/>
            <a:ext cx="1169021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u="sng" dirty="0" smtClean="0">
                <a:solidFill>
                  <a:srgbClr val="002060"/>
                </a:solidFill>
                <a:latin typeface="+mj-lt"/>
              </a:rPr>
              <a:t>Fiche Compétence Professionnelle</a:t>
            </a:r>
            <a:r>
              <a:rPr lang="fr-FR" sz="2000" b="1" dirty="0" smtClean="0">
                <a:solidFill>
                  <a:srgbClr val="002060"/>
                </a:solidFill>
                <a:latin typeface="+mj-lt"/>
              </a:rPr>
              <a:t>: </a:t>
            </a:r>
            <a:r>
              <a:rPr lang="fr-FR" sz="2400" b="1" cap="small" dirty="0" smtClean="0">
                <a:solidFill>
                  <a:schemeClr val="bg1"/>
                </a:solidFill>
                <a:latin typeface="+mj-lt"/>
              </a:rPr>
              <a:t>Utiliser l’anglais dans son activité professionnelle en informatique </a:t>
            </a:r>
          </a:p>
          <a:p>
            <a:pPr algn="ctr"/>
            <a:endParaRPr lang="en-US" sz="2400" b="1" dirty="0">
              <a:solidFill>
                <a:srgbClr val="002060"/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fr-FR" sz="2000" dirty="0" smtClean="0">
                <a:solidFill>
                  <a:srgbClr val="002060"/>
                </a:solidFill>
                <a:latin typeface="+mj-lt"/>
              </a:rPr>
              <a:t>- Exploiter </a:t>
            </a:r>
            <a:r>
              <a:rPr lang="fr-FR" sz="2000" dirty="0">
                <a:solidFill>
                  <a:srgbClr val="002060"/>
                </a:solidFill>
                <a:latin typeface="+mj-lt"/>
              </a:rPr>
              <a:t>une </a:t>
            </a:r>
            <a:r>
              <a:rPr lang="fr-FR" sz="2000" b="1" dirty="0">
                <a:solidFill>
                  <a:srgbClr val="002060"/>
                </a:solidFill>
                <a:latin typeface="+mj-lt"/>
              </a:rPr>
              <a:t>documentation </a:t>
            </a:r>
            <a:r>
              <a:rPr lang="fr-FR" sz="2000" b="1" dirty="0" smtClean="0">
                <a:solidFill>
                  <a:srgbClr val="002060"/>
                </a:solidFill>
                <a:latin typeface="+mj-lt"/>
              </a:rPr>
              <a:t>technique</a:t>
            </a:r>
            <a:r>
              <a:rPr lang="fr-FR" sz="2000" dirty="0" smtClean="0">
                <a:solidFill>
                  <a:srgbClr val="002060"/>
                </a:solidFill>
                <a:latin typeface="+mj-lt"/>
              </a:rPr>
              <a:t>, </a:t>
            </a:r>
            <a:r>
              <a:rPr lang="fr-FR" sz="2000" dirty="0">
                <a:solidFill>
                  <a:srgbClr val="002060"/>
                </a:solidFill>
                <a:latin typeface="+mj-lt"/>
              </a:rPr>
              <a:t>une </a:t>
            </a:r>
            <a:r>
              <a:rPr lang="fr-FR" sz="2000" b="1" dirty="0">
                <a:solidFill>
                  <a:srgbClr val="002060"/>
                </a:solidFill>
                <a:latin typeface="+mj-lt"/>
              </a:rPr>
              <a:t>interface de logiciel </a:t>
            </a:r>
            <a:r>
              <a:rPr lang="fr-FR" sz="2000" dirty="0" smtClean="0">
                <a:solidFill>
                  <a:srgbClr val="002060"/>
                </a:solidFill>
                <a:latin typeface="+mj-lt"/>
              </a:rPr>
              <a:t>ou des sources </a:t>
            </a:r>
            <a:r>
              <a:rPr lang="fr-FR" sz="2000" dirty="0">
                <a:solidFill>
                  <a:srgbClr val="002060"/>
                </a:solidFill>
                <a:latin typeface="+mj-lt"/>
              </a:rPr>
              <a:t>d’information </a:t>
            </a:r>
            <a:r>
              <a:rPr lang="fr-FR" sz="2000" dirty="0" smtClean="0">
                <a:solidFill>
                  <a:srgbClr val="002060"/>
                </a:solidFill>
                <a:latin typeface="+mj-lt"/>
              </a:rPr>
              <a:t>en anglais</a:t>
            </a:r>
          </a:p>
          <a:p>
            <a:pPr algn="ctr">
              <a:lnSpc>
                <a:spcPct val="150000"/>
              </a:lnSpc>
            </a:pPr>
            <a:r>
              <a:rPr lang="fr-FR" sz="2000" dirty="0" smtClean="0">
                <a:solidFill>
                  <a:srgbClr val="002060"/>
                </a:solidFill>
                <a:latin typeface="+mj-lt"/>
              </a:rPr>
              <a:t>de </a:t>
            </a:r>
            <a:r>
              <a:rPr lang="fr-FR" sz="2000" dirty="0">
                <a:solidFill>
                  <a:srgbClr val="002060"/>
                </a:solidFill>
                <a:latin typeface="+mj-lt"/>
              </a:rPr>
              <a:t>façon fiable et </a:t>
            </a:r>
            <a:r>
              <a:rPr lang="fr-FR" sz="2000" b="1" dirty="0">
                <a:solidFill>
                  <a:srgbClr val="002060"/>
                </a:solidFill>
                <a:latin typeface="+mj-lt"/>
              </a:rPr>
              <a:t>sans erreur </a:t>
            </a:r>
            <a:r>
              <a:rPr lang="fr-FR" sz="2000" dirty="0">
                <a:solidFill>
                  <a:srgbClr val="002060"/>
                </a:solidFill>
                <a:latin typeface="+mj-lt"/>
              </a:rPr>
              <a:t>de </a:t>
            </a:r>
            <a:r>
              <a:rPr lang="fr-FR" sz="2000" dirty="0" smtClean="0">
                <a:solidFill>
                  <a:srgbClr val="002060"/>
                </a:solidFill>
                <a:latin typeface="+mj-lt"/>
              </a:rPr>
              <a:t>compréhension ou d’interprétation</a:t>
            </a:r>
          </a:p>
          <a:p>
            <a:pPr algn="ctr">
              <a:lnSpc>
                <a:spcPct val="150000"/>
              </a:lnSpc>
            </a:pPr>
            <a:r>
              <a:rPr lang="fr-FR" sz="2000" dirty="0" smtClean="0">
                <a:solidFill>
                  <a:srgbClr val="002060"/>
                </a:solidFill>
                <a:latin typeface="+mj-lt"/>
              </a:rPr>
              <a:t>- Poser une question technique ou commerciale en </a:t>
            </a:r>
            <a:r>
              <a:rPr lang="fr-FR" sz="2000" dirty="0">
                <a:solidFill>
                  <a:srgbClr val="002060"/>
                </a:solidFill>
                <a:latin typeface="+mj-lt"/>
              </a:rPr>
              <a:t>français ou en </a:t>
            </a:r>
            <a:r>
              <a:rPr lang="fr-FR" sz="2000" dirty="0" smtClean="0">
                <a:solidFill>
                  <a:srgbClr val="002060"/>
                </a:solidFill>
                <a:latin typeface="+mj-lt"/>
              </a:rPr>
              <a:t>anglais</a:t>
            </a:r>
            <a:r>
              <a:rPr lang="fr-FR" sz="2000" dirty="0">
                <a:solidFill>
                  <a:srgbClr val="002060"/>
                </a:solidFill>
                <a:latin typeface="+mj-lt"/>
              </a:rPr>
              <a:t> </a:t>
            </a:r>
            <a:r>
              <a:rPr lang="fr-FR" sz="2000" dirty="0" smtClean="0">
                <a:solidFill>
                  <a:srgbClr val="002060"/>
                </a:solidFill>
                <a:latin typeface="+mj-lt"/>
              </a:rPr>
              <a:t>qu’il s’agisse de communication </a:t>
            </a:r>
            <a:r>
              <a:rPr lang="fr-FR" sz="2000" b="1" dirty="0">
                <a:solidFill>
                  <a:srgbClr val="002060"/>
                </a:solidFill>
                <a:latin typeface="+mj-lt"/>
              </a:rPr>
              <a:t>orale</a:t>
            </a:r>
            <a:r>
              <a:rPr lang="fr-FR" sz="2000" dirty="0">
                <a:solidFill>
                  <a:srgbClr val="002060"/>
                </a:solidFill>
                <a:latin typeface="+mj-lt"/>
              </a:rPr>
              <a:t>, ou </a:t>
            </a:r>
            <a:r>
              <a:rPr lang="fr-FR" sz="2000" b="1" dirty="0">
                <a:solidFill>
                  <a:srgbClr val="002060"/>
                </a:solidFill>
                <a:latin typeface="+mj-lt"/>
              </a:rPr>
              <a:t>écrite</a:t>
            </a:r>
            <a:r>
              <a:rPr lang="fr-FR" sz="2000" dirty="0">
                <a:solidFill>
                  <a:srgbClr val="002060"/>
                </a:solidFill>
                <a:latin typeface="+mj-lt"/>
              </a:rPr>
              <a:t> par </a:t>
            </a:r>
            <a:r>
              <a:rPr lang="fr-FR" sz="2000" dirty="0" smtClean="0">
                <a:solidFill>
                  <a:srgbClr val="002060"/>
                </a:solidFill>
                <a:latin typeface="+mj-lt"/>
              </a:rPr>
              <a:t>messagerie</a:t>
            </a:r>
          </a:p>
          <a:p>
            <a:pPr algn="ctr">
              <a:lnSpc>
                <a:spcPct val="150000"/>
              </a:lnSpc>
            </a:pPr>
            <a:r>
              <a:rPr lang="fr-FR" sz="2000" dirty="0" smtClean="0">
                <a:solidFill>
                  <a:srgbClr val="002060"/>
                </a:solidFill>
                <a:latin typeface="+mj-lt"/>
              </a:rPr>
              <a:t>- </a:t>
            </a:r>
            <a:r>
              <a:rPr lang="fr-FR" sz="2000" dirty="0">
                <a:solidFill>
                  <a:srgbClr val="002060"/>
                </a:solidFill>
                <a:latin typeface="+mj-lt"/>
              </a:rPr>
              <a:t>Les </a:t>
            </a:r>
            <a:r>
              <a:rPr lang="fr-FR" sz="2000" b="1" dirty="0">
                <a:solidFill>
                  <a:srgbClr val="002060"/>
                </a:solidFill>
                <a:latin typeface="+mj-lt"/>
              </a:rPr>
              <a:t>messages </a:t>
            </a:r>
            <a:r>
              <a:rPr lang="fr-FR" sz="2000" b="1" dirty="0" smtClean="0">
                <a:solidFill>
                  <a:srgbClr val="002060"/>
                </a:solidFill>
                <a:latin typeface="+mj-lt"/>
              </a:rPr>
              <a:t>et questions </a:t>
            </a:r>
            <a:r>
              <a:rPr lang="fr-FR" sz="2000" dirty="0" smtClean="0">
                <a:solidFill>
                  <a:srgbClr val="002060"/>
                </a:solidFill>
                <a:latin typeface="+mj-lt"/>
              </a:rPr>
              <a:t>déposés </a:t>
            </a:r>
            <a:r>
              <a:rPr lang="fr-FR" sz="2000" dirty="0">
                <a:solidFill>
                  <a:srgbClr val="002060"/>
                </a:solidFill>
                <a:latin typeface="+mj-lt"/>
              </a:rPr>
              <a:t>sur les </a:t>
            </a:r>
            <a:r>
              <a:rPr lang="fr-FR" sz="2000" b="1" dirty="0">
                <a:solidFill>
                  <a:srgbClr val="002060"/>
                </a:solidFill>
                <a:latin typeface="+mj-lt"/>
              </a:rPr>
              <a:t>forums</a:t>
            </a:r>
            <a:r>
              <a:rPr lang="fr-FR" sz="2000" dirty="0">
                <a:solidFill>
                  <a:srgbClr val="002060"/>
                </a:solidFill>
                <a:latin typeface="+mj-lt"/>
              </a:rPr>
              <a:t> sont rédigés correctement en français ou en anglais</a:t>
            </a:r>
          </a:p>
          <a:p>
            <a:pPr algn="ctr">
              <a:lnSpc>
                <a:spcPct val="150000"/>
              </a:lnSpc>
            </a:pPr>
            <a:r>
              <a:rPr lang="fr-FR" sz="2000" dirty="0" smtClean="0">
                <a:solidFill>
                  <a:srgbClr val="002060"/>
                </a:solidFill>
                <a:latin typeface="+mj-lt"/>
              </a:rPr>
              <a:t>- L’utilisation </a:t>
            </a:r>
            <a:r>
              <a:rPr lang="fr-FR" sz="2000" dirty="0">
                <a:solidFill>
                  <a:srgbClr val="002060"/>
                </a:solidFill>
                <a:latin typeface="+mj-lt"/>
              </a:rPr>
              <a:t>des </a:t>
            </a:r>
            <a:r>
              <a:rPr lang="fr-FR" sz="2000" b="1" dirty="0">
                <a:solidFill>
                  <a:srgbClr val="002060"/>
                </a:solidFill>
                <a:latin typeface="+mj-lt"/>
              </a:rPr>
              <a:t>solutions </a:t>
            </a:r>
            <a:r>
              <a:rPr lang="fr-FR" sz="2000" b="1" dirty="0" err="1">
                <a:solidFill>
                  <a:srgbClr val="002060"/>
                </a:solidFill>
                <a:latin typeface="+mj-lt"/>
              </a:rPr>
              <a:t>OpenSource</a:t>
            </a:r>
            <a:r>
              <a:rPr lang="fr-FR" sz="2000" b="1" dirty="0">
                <a:solidFill>
                  <a:srgbClr val="002060"/>
                </a:solidFill>
                <a:latin typeface="+mj-lt"/>
              </a:rPr>
              <a:t> </a:t>
            </a:r>
            <a:r>
              <a:rPr lang="fr-FR" sz="2000" dirty="0">
                <a:solidFill>
                  <a:srgbClr val="002060"/>
                </a:solidFill>
                <a:latin typeface="+mj-lt"/>
              </a:rPr>
              <a:t>nécessite de lire et d’écrire en anglais pour consulter les </a:t>
            </a:r>
            <a:r>
              <a:rPr lang="fr-FR" sz="2000" b="1" dirty="0">
                <a:solidFill>
                  <a:srgbClr val="002060"/>
                </a:solidFill>
                <a:latin typeface="+mj-lt"/>
              </a:rPr>
              <a:t>communautés</a:t>
            </a:r>
            <a:r>
              <a:rPr lang="fr-FR" sz="2000" dirty="0">
                <a:solidFill>
                  <a:srgbClr val="002060"/>
                </a:solidFill>
                <a:latin typeface="+mj-lt"/>
              </a:rPr>
              <a:t> internationales d’utilisateurs</a:t>
            </a:r>
            <a:r>
              <a:rPr lang="fr-FR" sz="2000" dirty="0" smtClean="0">
                <a:solidFill>
                  <a:srgbClr val="002060"/>
                </a:solidFill>
                <a:latin typeface="+mj-lt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fr-FR" sz="2000" dirty="0" smtClean="0">
                <a:solidFill>
                  <a:srgbClr val="002060"/>
                </a:solidFill>
                <a:latin typeface="+mj-lt"/>
              </a:rPr>
              <a:t>- La </a:t>
            </a:r>
            <a:r>
              <a:rPr lang="fr-FR" sz="2000" dirty="0">
                <a:solidFill>
                  <a:srgbClr val="002060"/>
                </a:solidFill>
                <a:latin typeface="+mj-lt"/>
              </a:rPr>
              <a:t>communication avec </a:t>
            </a:r>
            <a:r>
              <a:rPr lang="fr-FR" sz="2000" dirty="0" smtClean="0">
                <a:solidFill>
                  <a:srgbClr val="002060"/>
                </a:solidFill>
                <a:latin typeface="+mj-lt"/>
              </a:rPr>
              <a:t>les </a:t>
            </a:r>
            <a:r>
              <a:rPr lang="fr-FR" sz="2000" b="1" dirty="0" smtClean="0">
                <a:solidFill>
                  <a:srgbClr val="002060"/>
                </a:solidFill>
                <a:latin typeface="+mj-lt"/>
              </a:rPr>
              <a:t>fournisseurs</a:t>
            </a:r>
            <a:r>
              <a:rPr lang="fr-FR" sz="2000" dirty="0" smtClean="0">
                <a:solidFill>
                  <a:srgbClr val="002060"/>
                </a:solidFill>
                <a:latin typeface="+mj-lt"/>
              </a:rPr>
              <a:t> et </a:t>
            </a:r>
            <a:r>
              <a:rPr lang="fr-FR" sz="2000" b="1" dirty="0" err="1" smtClean="0">
                <a:solidFill>
                  <a:srgbClr val="002060"/>
                </a:solidFill>
                <a:latin typeface="+mj-lt"/>
              </a:rPr>
              <a:t>fabriquants</a:t>
            </a:r>
            <a:r>
              <a:rPr lang="fr-FR" sz="2000" dirty="0" smtClean="0">
                <a:solidFill>
                  <a:srgbClr val="002060"/>
                </a:solidFill>
                <a:latin typeface="+mj-lt"/>
              </a:rPr>
              <a:t> en </a:t>
            </a:r>
            <a:r>
              <a:rPr lang="fr-FR" sz="2000" dirty="0">
                <a:solidFill>
                  <a:srgbClr val="002060"/>
                </a:solidFill>
                <a:latin typeface="+mj-lt"/>
              </a:rPr>
              <a:t>français et en anglais est efficace</a:t>
            </a:r>
            <a:endParaRPr lang="en-US" sz="2000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97759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02" y="6540326"/>
            <a:ext cx="253968" cy="253968"/>
          </a:xfrm>
          <a:prstGeom prst="rect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5216109" y="6532276"/>
            <a:ext cx="2664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ADRAR Pôle Numérique Occitanie</a:t>
            </a:r>
            <a:endParaRPr lang="fr-F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0" y="696885"/>
            <a:ext cx="1219878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Suivez-nous sur </a:t>
            </a:r>
            <a:r>
              <a:rPr lang="fr-FR" sz="1600" dirty="0" err="1">
                <a:solidFill>
                  <a:schemeClr val="bg1"/>
                </a:solidFill>
              </a:rPr>
              <a:t>LinkedIn</a:t>
            </a:r>
            <a:r>
              <a:rPr lang="fr-FR" sz="1600" dirty="0">
                <a:solidFill>
                  <a:schemeClr val="bg1"/>
                </a:solidFill>
              </a:rPr>
              <a:t>             </a:t>
            </a:r>
            <a:r>
              <a:rPr lang="fr-FR" sz="1600" dirty="0" err="1">
                <a:solidFill>
                  <a:schemeClr val="bg1"/>
                </a:solidFill>
              </a:rPr>
              <a:t>Twitter</a:t>
            </a:r>
            <a:r>
              <a:rPr lang="fr-FR" sz="1600" dirty="0">
                <a:solidFill>
                  <a:schemeClr val="bg1"/>
                </a:solidFill>
              </a:rPr>
              <a:t>       </a:t>
            </a:r>
            <a:r>
              <a:rPr lang="fr-FR" sz="1900" b="1" dirty="0">
                <a:solidFill>
                  <a:schemeClr val="bg1">
                    <a:lumMod val="95000"/>
                  </a:schemeClr>
                </a:solidFill>
              </a:rPr>
              <a:t>@</a:t>
            </a:r>
            <a:r>
              <a:rPr lang="fr-FR" sz="1900" b="1" dirty="0" err="1">
                <a:solidFill>
                  <a:schemeClr val="bg1">
                    <a:lumMod val="95000"/>
                  </a:schemeClr>
                </a:solidFill>
              </a:rPr>
              <a:t>Adrar_Numerique</a:t>
            </a:r>
            <a:r>
              <a:rPr lang="fr-FR" sz="1900" dirty="0">
                <a:solidFill>
                  <a:schemeClr val="bg1">
                    <a:lumMod val="95000"/>
                  </a:schemeClr>
                </a:solidFill>
              </a:rPr>
              <a:t>	… </a:t>
            </a:r>
            <a:r>
              <a:rPr lang="fr-FR" sz="1600" dirty="0">
                <a:solidFill>
                  <a:schemeClr val="bg1"/>
                </a:solidFill>
              </a:rPr>
              <a:t>et sur le web : </a:t>
            </a:r>
            <a:r>
              <a:rPr lang="fr-FR" sz="1900" b="1" dirty="0">
                <a:solidFill>
                  <a:schemeClr val="bg1">
                    <a:lumMod val="95000"/>
                  </a:schemeClr>
                </a:solidFill>
              </a:rPr>
              <a:t>www.adrar-numerique.com</a:t>
            </a:r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648" y="762261"/>
            <a:ext cx="266667" cy="253968"/>
          </a:xfrm>
          <a:prstGeom prst="rect">
            <a:avLst/>
          </a:prstGeom>
        </p:spPr>
      </p:pic>
      <p:pic>
        <p:nvPicPr>
          <p:cNvPr id="33" name="Image 32" descr="logo-linkedin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844" y="783165"/>
            <a:ext cx="285752" cy="285752"/>
          </a:xfrm>
          <a:prstGeom prst="rect">
            <a:avLst/>
          </a:prstGeom>
        </p:spPr>
      </p:pic>
      <p:grpSp>
        <p:nvGrpSpPr>
          <p:cNvPr id="34" name="Groupe 33"/>
          <p:cNvGrpSpPr/>
          <p:nvPr/>
        </p:nvGrpSpPr>
        <p:grpSpPr>
          <a:xfrm>
            <a:off x="70311" y="-41891"/>
            <a:ext cx="12056372" cy="746449"/>
            <a:chOff x="70311" y="-41891"/>
            <a:chExt cx="12056372" cy="746449"/>
          </a:xfrm>
        </p:grpSpPr>
        <p:grpSp>
          <p:nvGrpSpPr>
            <p:cNvPr id="35" name="Groupe 34"/>
            <p:cNvGrpSpPr/>
            <p:nvPr/>
          </p:nvGrpSpPr>
          <p:grpSpPr>
            <a:xfrm>
              <a:off x="70311" y="-41891"/>
              <a:ext cx="12056372" cy="746449"/>
              <a:chOff x="51808" y="-49564"/>
              <a:chExt cx="12056372" cy="746449"/>
            </a:xfrm>
          </p:grpSpPr>
          <p:pic>
            <p:nvPicPr>
              <p:cNvPr id="37" name="Image 36" descr="bien plus.jpg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122599" y="228466"/>
                <a:ext cx="1289328" cy="364658"/>
              </a:xfrm>
              <a:prstGeom prst="rect">
                <a:avLst/>
              </a:prstGeom>
            </p:spPr>
          </p:pic>
          <p:pic>
            <p:nvPicPr>
              <p:cNvPr id="38" name="Image 37" descr="personnes-adrar-coul_1.jpg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640032" y="95784"/>
                <a:ext cx="510617" cy="506565"/>
              </a:xfrm>
              <a:prstGeom prst="rect">
                <a:avLst/>
              </a:prstGeom>
            </p:spPr>
          </p:pic>
          <p:pic>
            <p:nvPicPr>
              <p:cNvPr id="39" name="Image 38" descr="personnes-adrar-coul_2.jpg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441939" y="228467"/>
                <a:ext cx="346861" cy="352500"/>
              </a:xfrm>
              <a:prstGeom prst="rect">
                <a:avLst/>
              </a:prstGeom>
            </p:spPr>
          </p:pic>
          <p:pic>
            <p:nvPicPr>
              <p:cNvPr id="40" name="Image 39" descr="LOGO ADRAR 300dpi.jpg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1808" y="51259"/>
                <a:ext cx="432261" cy="5748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" name="Image 48" descr="LOGO-ERN-GEN2017-1.png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245"/>
              <a:stretch/>
            </p:blipFill>
            <p:spPr>
              <a:xfrm>
                <a:off x="6708147" y="12191"/>
                <a:ext cx="2275425" cy="669355"/>
              </a:xfrm>
              <a:prstGeom prst="rect">
                <a:avLst/>
              </a:prstGeom>
            </p:spPr>
          </p:pic>
          <p:pic>
            <p:nvPicPr>
              <p:cNvPr id="50" name="Image 49" descr="redim-06.png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400" b="26267"/>
              <a:stretch/>
            </p:blipFill>
            <p:spPr>
              <a:xfrm>
                <a:off x="10739120" y="30480"/>
                <a:ext cx="1369060" cy="620641"/>
              </a:xfrm>
              <a:prstGeom prst="rect">
                <a:avLst/>
              </a:prstGeom>
            </p:spPr>
          </p:pic>
          <p:pic>
            <p:nvPicPr>
              <p:cNvPr id="51" name="Image 50"/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02" t="22888" r="16244" b="27236"/>
              <a:stretch/>
            </p:blipFill>
            <p:spPr>
              <a:xfrm>
                <a:off x="8974241" y="-49564"/>
                <a:ext cx="1502229" cy="746449"/>
              </a:xfrm>
              <a:prstGeom prst="rect">
                <a:avLst/>
              </a:prstGeom>
            </p:spPr>
          </p:pic>
        </p:grpSp>
        <p:pic>
          <p:nvPicPr>
            <p:cNvPr id="36" name="Image 35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63" b="24898"/>
            <a:stretch/>
          </p:blipFill>
          <p:spPr>
            <a:xfrm>
              <a:off x="680899" y="90649"/>
              <a:ext cx="2612643" cy="537329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680900" y="1741118"/>
            <a:ext cx="10717786" cy="3782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502572" y="1344858"/>
            <a:ext cx="11624111" cy="5586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Savoir-faire techniques, </a:t>
            </a:r>
            <a:r>
              <a:rPr lang="fr-FR" sz="2400" dirty="0" smtClean="0">
                <a:solidFill>
                  <a:schemeClr val="bg1"/>
                </a:solidFill>
              </a:rPr>
              <a:t>organisationnels</a:t>
            </a:r>
            <a:r>
              <a:rPr lang="fr-FR" sz="2400" dirty="0">
                <a:solidFill>
                  <a:schemeClr val="bg1"/>
                </a:solidFill>
              </a:rPr>
              <a:t>, </a:t>
            </a:r>
            <a:r>
              <a:rPr lang="fr-FR" sz="2400" dirty="0" smtClean="0">
                <a:solidFill>
                  <a:schemeClr val="bg1"/>
                </a:solidFill>
              </a:rPr>
              <a:t>relationnels &amp; critères de performance </a:t>
            </a:r>
          </a:p>
          <a:p>
            <a:endParaRPr lang="fr-F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 smtClean="0">
                <a:solidFill>
                  <a:srgbClr val="002060"/>
                </a:solidFill>
                <a:latin typeface="+mj-lt"/>
              </a:rPr>
              <a:t>Savoir </a:t>
            </a:r>
            <a:r>
              <a:rPr lang="fr-FR" b="1" dirty="0">
                <a:solidFill>
                  <a:srgbClr val="002060"/>
                </a:solidFill>
                <a:latin typeface="+mj-lt"/>
              </a:rPr>
              <a:t>épeler</a:t>
            </a:r>
            <a:r>
              <a:rPr lang="fr-FR" dirty="0">
                <a:solidFill>
                  <a:srgbClr val="002060"/>
                </a:solidFill>
                <a:latin typeface="+mj-lt"/>
              </a:rPr>
              <a:t> (nom, </a:t>
            </a:r>
            <a:r>
              <a:rPr lang="fr-FR" dirty="0" smtClean="0">
                <a:solidFill>
                  <a:srgbClr val="002060"/>
                </a:solidFill>
                <a:latin typeface="+mj-lt"/>
              </a:rPr>
              <a:t>adresse, emails, mots de passe) </a:t>
            </a:r>
            <a:r>
              <a:rPr lang="fr-FR" dirty="0">
                <a:solidFill>
                  <a:srgbClr val="002060"/>
                </a:solidFill>
                <a:latin typeface="+mj-lt"/>
              </a:rPr>
              <a:t>et transmettre des </a:t>
            </a:r>
            <a:r>
              <a:rPr lang="fr-FR" b="1" dirty="0">
                <a:solidFill>
                  <a:srgbClr val="002060"/>
                </a:solidFill>
                <a:latin typeface="+mj-lt"/>
              </a:rPr>
              <a:t>chiffres</a:t>
            </a:r>
            <a:r>
              <a:rPr lang="fr-FR" dirty="0">
                <a:solidFill>
                  <a:srgbClr val="002060"/>
                </a:solidFill>
                <a:latin typeface="+mj-lt"/>
              </a:rPr>
              <a:t> oralement en anglais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 smtClean="0">
                <a:solidFill>
                  <a:srgbClr val="002060"/>
                </a:solidFill>
                <a:latin typeface="+mj-lt"/>
              </a:rPr>
              <a:t>Savoir </a:t>
            </a:r>
            <a:r>
              <a:rPr lang="fr-FR" b="1" dirty="0">
                <a:solidFill>
                  <a:srgbClr val="002060"/>
                </a:solidFill>
                <a:latin typeface="+mj-lt"/>
              </a:rPr>
              <a:t>poser des questions </a:t>
            </a:r>
            <a:r>
              <a:rPr lang="fr-FR" dirty="0">
                <a:solidFill>
                  <a:srgbClr val="002060"/>
                </a:solidFill>
                <a:latin typeface="+mj-lt"/>
              </a:rPr>
              <a:t>simples </a:t>
            </a:r>
            <a:r>
              <a:rPr lang="fr-FR" dirty="0" smtClean="0">
                <a:solidFill>
                  <a:srgbClr val="002060"/>
                </a:solidFill>
                <a:latin typeface="+mj-lt"/>
              </a:rPr>
              <a:t>&amp; utiliser </a:t>
            </a:r>
            <a:r>
              <a:rPr lang="fr-FR" dirty="0">
                <a:solidFill>
                  <a:srgbClr val="002060"/>
                </a:solidFill>
                <a:latin typeface="+mj-lt"/>
              </a:rPr>
              <a:t>les </a:t>
            </a:r>
            <a:r>
              <a:rPr lang="fr-FR" b="1" dirty="0">
                <a:solidFill>
                  <a:srgbClr val="002060"/>
                </a:solidFill>
                <a:latin typeface="+mj-lt"/>
              </a:rPr>
              <a:t>formules de politesse </a:t>
            </a:r>
            <a:r>
              <a:rPr lang="fr-FR" dirty="0">
                <a:solidFill>
                  <a:srgbClr val="002060"/>
                </a:solidFill>
                <a:latin typeface="+mj-lt"/>
              </a:rPr>
              <a:t>les plus courantes en anglais </a:t>
            </a:r>
            <a:endParaRPr lang="fr-FR" dirty="0" smtClean="0">
              <a:solidFill>
                <a:srgbClr val="002060"/>
              </a:solidFill>
              <a:latin typeface="+mj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 smtClean="0">
                <a:solidFill>
                  <a:srgbClr val="002060"/>
                </a:solidFill>
                <a:latin typeface="+mj-lt"/>
              </a:rPr>
              <a:t>Adapter </a:t>
            </a:r>
            <a:r>
              <a:rPr lang="fr-FR" dirty="0">
                <a:solidFill>
                  <a:srgbClr val="002060"/>
                </a:solidFill>
                <a:latin typeface="+mj-lt"/>
              </a:rPr>
              <a:t>sa </a:t>
            </a:r>
            <a:r>
              <a:rPr lang="fr-FR" b="1" dirty="0">
                <a:solidFill>
                  <a:srgbClr val="002060"/>
                </a:solidFill>
                <a:latin typeface="+mj-lt"/>
              </a:rPr>
              <a:t>communication orale </a:t>
            </a:r>
            <a:r>
              <a:rPr lang="fr-FR" dirty="0">
                <a:solidFill>
                  <a:srgbClr val="002060"/>
                </a:solidFill>
                <a:latin typeface="+mj-lt"/>
              </a:rPr>
              <a:t>à son interlocuteur </a:t>
            </a:r>
            <a:endParaRPr lang="fr-FR" dirty="0" smtClean="0">
              <a:solidFill>
                <a:srgbClr val="002060"/>
              </a:solidFill>
              <a:latin typeface="+mj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 smtClean="0">
                <a:solidFill>
                  <a:srgbClr val="002060"/>
                </a:solidFill>
                <a:latin typeface="+mj-lt"/>
              </a:rPr>
              <a:t>Connaissance du </a:t>
            </a:r>
            <a:r>
              <a:rPr lang="fr-FR" b="1" dirty="0" smtClean="0">
                <a:solidFill>
                  <a:srgbClr val="002060"/>
                </a:solidFill>
                <a:latin typeface="+mj-lt"/>
              </a:rPr>
              <a:t>vocabulaire</a:t>
            </a:r>
            <a:r>
              <a:rPr lang="fr-FR" dirty="0" smtClean="0">
                <a:solidFill>
                  <a:srgbClr val="002060"/>
                </a:solidFill>
                <a:latin typeface="+mj-lt"/>
              </a:rPr>
              <a:t> professionnel et technique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 smtClean="0">
                <a:solidFill>
                  <a:srgbClr val="002060"/>
                </a:solidFill>
                <a:latin typeface="+mj-lt"/>
              </a:rPr>
              <a:t>Connaissance des </a:t>
            </a:r>
            <a:r>
              <a:rPr lang="fr-FR" b="1" dirty="0" smtClean="0">
                <a:solidFill>
                  <a:srgbClr val="002060"/>
                </a:solidFill>
                <a:latin typeface="+mj-lt"/>
              </a:rPr>
              <a:t>formes verbales </a:t>
            </a:r>
            <a:r>
              <a:rPr lang="fr-FR" dirty="0" smtClean="0">
                <a:solidFill>
                  <a:srgbClr val="002060"/>
                </a:solidFill>
                <a:latin typeface="+mj-lt"/>
              </a:rPr>
              <a:t>les plus courantes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 smtClean="0">
                <a:solidFill>
                  <a:srgbClr val="002060"/>
                </a:solidFill>
                <a:latin typeface="+mj-lt"/>
              </a:rPr>
              <a:t>Connaissance des </a:t>
            </a:r>
            <a:r>
              <a:rPr lang="fr-FR" b="1" dirty="0" smtClean="0">
                <a:solidFill>
                  <a:srgbClr val="002060"/>
                </a:solidFill>
                <a:latin typeface="+mj-lt"/>
              </a:rPr>
              <a:t>formules téléphoniques </a:t>
            </a:r>
            <a:r>
              <a:rPr lang="fr-FR" dirty="0" smtClean="0">
                <a:solidFill>
                  <a:srgbClr val="002060"/>
                </a:solidFill>
                <a:latin typeface="+mj-lt"/>
              </a:rPr>
              <a:t>courantes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 smtClean="0">
                <a:solidFill>
                  <a:srgbClr val="002060"/>
                </a:solidFill>
                <a:latin typeface="+mj-lt"/>
              </a:rPr>
              <a:t>S’approprier et utiliser différents </a:t>
            </a:r>
            <a:r>
              <a:rPr lang="fr-FR" b="1" dirty="0" smtClean="0">
                <a:solidFill>
                  <a:srgbClr val="002060"/>
                </a:solidFill>
                <a:latin typeface="+mj-lt"/>
              </a:rPr>
              <a:t>outils de traduction </a:t>
            </a:r>
            <a:r>
              <a:rPr lang="fr-FR" dirty="0" smtClean="0">
                <a:solidFill>
                  <a:srgbClr val="002060"/>
                </a:solidFill>
                <a:latin typeface="+mj-lt"/>
              </a:rPr>
              <a:t>et en reconnaître les limites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 smtClean="0">
                <a:solidFill>
                  <a:srgbClr val="002060"/>
                </a:solidFill>
                <a:latin typeface="+mj-lt"/>
              </a:rPr>
              <a:t>Dans le cadre de la </a:t>
            </a:r>
            <a:r>
              <a:rPr lang="fr-FR" b="1" dirty="0" smtClean="0">
                <a:solidFill>
                  <a:srgbClr val="002060"/>
                </a:solidFill>
                <a:latin typeface="+mj-lt"/>
              </a:rPr>
              <a:t>veille technologique </a:t>
            </a:r>
            <a:r>
              <a:rPr lang="fr-FR" dirty="0" smtClean="0">
                <a:solidFill>
                  <a:srgbClr val="002060"/>
                </a:solidFill>
                <a:latin typeface="+mj-lt"/>
              </a:rPr>
              <a:t>, rechercher des informations en anglais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 smtClean="0">
                <a:solidFill>
                  <a:srgbClr val="002060"/>
                </a:solidFill>
                <a:latin typeface="+mj-lt"/>
              </a:rPr>
              <a:t>Afin d’être </a:t>
            </a:r>
            <a:r>
              <a:rPr lang="fr-FR" b="1" dirty="0" smtClean="0">
                <a:solidFill>
                  <a:srgbClr val="002060"/>
                </a:solidFill>
                <a:latin typeface="+mj-lt"/>
              </a:rPr>
              <a:t>opérationnel dans l’emploi </a:t>
            </a:r>
            <a:r>
              <a:rPr lang="fr-FR" dirty="0" smtClean="0">
                <a:solidFill>
                  <a:srgbClr val="002060"/>
                </a:solidFill>
                <a:latin typeface="+mj-lt"/>
              </a:rPr>
              <a:t>et par rapport au </a:t>
            </a:r>
            <a:r>
              <a:rPr lang="fr-FR" b="1" dirty="0" smtClean="0">
                <a:solidFill>
                  <a:srgbClr val="002060"/>
                </a:solidFill>
                <a:latin typeface="+mj-lt"/>
              </a:rPr>
              <a:t>Cadre Européen Commun de référence </a:t>
            </a:r>
            <a:r>
              <a:rPr lang="fr-FR" dirty="0" smtClean="0">
                <a:solidFill>
                  <a:srgbClr val="002060"/>
                </a:solidFill>
                <a:latin typeface="+mj-lt"/>
              </a:rPr>
              <a:t>pour les langues, utiliser l’anglais au niveau </a:t>
            </a:r>
            <a:r>
              <a:rPr lang="fr-FR" dirty="0" smtClean="0">
                <a:solidFill>
                  <a:srgbClr val="FF0000"/>
                </a:solidFill>
                <a:latin typeface="+mj-lt"/>
              </a:rPr>
              <a:t>B1 en compréhension de l’écrit</a:t>
            </a:r>
            <a:r>
              <a:rPr lang="fr-FR" dirty="0" smtClean="0">
                <a:solidFill>
                  <a:srgbClr val="002060"/>
                </a:solidFill>
                <a:latin typeface="+mj-lt"/>
              </a:rPr>
              <a:t>, au niveau </a:t>
            </a:r>
            <a:r>
              <a:rPr lang="fr-FR" dirty="0" smtClean="0">
                <a:solidFill>
                  <a:srgbClr val="00B050"/>
                </a:solidFill>
                <a:latin typeface="+mj-lt"/>
              </a:rPr>
              <a:t>A2 en compréhension de l’oral </a:t>
            </a:r>
            <a:r>
              <a:rPr lang="fr-FR" dirty="0" smtClean="0">
                <a:solidFill>
                  <a:srgbClr val="002060"/>
                </a:solidFill>
                <a:latin typeface="+mj-lt"/>
              </a:rPr>
              <a:t>et au niveau </a:t>
            </a:r>
            <a:r>
              <a:rPr lang="fr-FR" dirty="0" smtClean="0">
                <a:solidFill>
                  <a:srgbClr val="00B050"/>
                </a:solidFill>
                <a:latin typeface="+mj-lt"/>
              </a:rPr>
              <a:t>A2 en expression écrite et orale. 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92572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618E2C87-9092-8F8A-9DAD-42890539A484}"/>
              </a:ext>
            </a:extLst>
          </p:cNvPr>
          <p:cNvGrpSpPr/>
          <p:nvPr/>
        </p:nvGrpSpPr>
        <p:grpSpPr>
          <a:xfrm>
            <a:off x="0" y="-14105"/>
            <a:ext cx="12198785" cy="6901557"/>
            <a:chOff x="0" y="-14105"/>
            <a:chExt cx="12198785" cy="6901557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0DF38C1A-AA88-2F1D-6EAE-A027223A7536}"/>
                </a:ext>
              </a:extLst>
            </p:cNvPr>
            <p:cNvGrpSpPr/>
            <p:nvPr/>
          </p:nvGrpSpPr>
          <p:grpSpPr>
            <a:xfrm>
              <a:off x="0" y="6480855"/>
              <a:ext cx="12198785" cy="406597"/>
              <a:chOff x="0" y="6480855"/>
              <a:chExt cx="12198785" cy="406597"/>
            </a:xfrm>
          </p:grpSpPr>
          <p:pic>
            <p:nvPicPr>
              <p:cNvPr id="22" name="Image 2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75969" y="6547669"/>
                <a:ext cx="253968" cy="253968"/>
              </a:xfrm>
              <a:prstGeom prst="rect">
                <a:avLst/>
              </a:prstGeom>
            </p:spPr>
          </p:pic>
          <p:sp>
            <p:nvSpPr>
              <p:cNvPr id="23" name="ZoneTexte 22"/>
              <p:cNvSpPr txBox="1"/>
              <p:nvPr/>
            </p:nvSpPr>
            <p:spPr>
              <a:xfrm>
                <a:off x="3450945" y="6555891"/>
                <a:ext cx="281847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www.adrar-numerique.com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1B25011-C36F-1F43-EBDF-E2D00E4C9A2B}"/>
                  </a:ext>
                </a:extLst>
              </p:cNvPr>
              <p:cNvSpPr/>
              <p:nvPr/>
            </p:nvSpPr>
            <p:spPr>
              <a:xfrm>
                <a:off x="0" y="6511996"/>
                <a:ext cx="12198785" cy="360143"/>
              </a:xfrm>
              <a:prstGeom prst="rect">
                <a:avLst/>
              </a:prstGeom>
              <a:solidFill>
                <a:schemeClr val="bg2">
                  <a:lumMod val="7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59" name="Groupe 58">
                <a:extLst>
                  <a:ext uri="{FF2B5EF4-FFF2-40B4-BE49-F238E27FC236}">
                    <a16:creationId xmlns:a16="http://schemas.microsoft.com/office/drawing/2014/main" id="{86E826F7-722E-B05D-323F-E815319EDC01}"/>
                  </a:ext>
                </a:extLst>
              </p:cNvPr>
              <p:cNvGrpSpPr/>
              <p:nvPr/>
            </p:nvGrpSpPr>
            <p:grpSpPr>
              <a:xfrm>
                <a:off x="7331819" y="6511997"/>
                <a:ext cx="4794864" cy="344314"/>
                <a:chOff x="7331819" y="6511997"/>
                <a:chExt cx="4794864" cy="344314"/>
              </a:xfrm>
            </p:grpSpPr>
            <p:pic>
              <p:nvPicPr>
                <p:cNvPr id="62" name="Image 61">
                  <a:extLst>
                    <a:ext uri="{FF2B5EF4-FFF2-40B4-BE49-F238E27FC236}">
                      <a16:creationId xmlns:a16="http://schemas.microsoft.com/office/drawing/2014/main" id="{59FF458C-6ABB-EF58-D8CB-97C88972B4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7005"/>
                <a:stretch/>
              </p:blipFill>
              <p:spPr>
                <a:xfrm>
                  <a:off x="8695372" y="6511997"/>
                  <a:ext cx="3431311" cy="344314"/>
                </a:xfrm>
                <a:prstGeom prst="rect">
                  <a:avLst/>
                </a:prstGeom>
              </p:spPr>
            </p:pic>
            <p:pic>
              <p:nvPicPr>
                <p:cNvPr id="63" name="Image 62">
                  <a:extLst>
                    <a:ext uri="{FF2B5EF4-FFF2-40B4-BE49-F238E27FC236}">
                      <a16:creationId xmlns:a16="http://schemas.microsoft.com/office/drawing/2014/main" id="{9D0853B0-D9A4-F679-86BF-91D1239EAE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31819" y="6561405"/>
                  <a:ext cx="1180585" cy="267599"/>
                </a:xfrm>
                <a:prstGeom prst="rect">
                  <a:avLst/>
                </a:prstGeom>
              </p:spPr>
            </p:pic>
          </p:grpSp>
          <p:pic>
            <p:nvPicPr>
              <p:cNvPr id="60" name="Image 59" descr="LOGO-ERN-GEN2017-1.png">
                <a:extLst>
                  <a:ext uri="{FF2B5EF4-FFF2-40B4-BE49-F238E27FC236}">
                    <a16:creationId xmlns:a16="http://schemas.microsoft.com/office/drawing/2014/main" id="{87D67E94-0070-7201-8A03-2FF84F24E0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17" r="19245"/>
              <a:stretch/>
            </p:blipFill>
            <p:spPr>
              <a:xfrm>
                <a:off x="65317" y="6535555"/>
                <a:ext cx="817649" cy="340538"/>
              </a:xfrm>
              <a:prstGeom prst="rect">
                <a:avLst/>
              </a:prstGeom>
            </p:spPr>
          </p:pic>
          <p:pic>
            <p:nvPicPr>
              <p:cNvPr id="61" name="Image 60">
                <a:extLst>
                  <a:ext uri="{FF2B5EF4-FFF2-40B4-BE49-F238E27FC236}">
                    <a16:creationId xmlns:a16="http://schemas.microsoft.com/office/drawing/2014/main" id="{46C196DD-1CAB-C819-2DE4-254DCABA8B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02" t="22888" r="16244" b="27236"/>
              <a:stretch/>
            </p:blipFill>
            <p:spPr>
              <a:xfrm>
                <a:off x="948283" y="6480855"/>
                <a:ext cx="818276" cy="406597"/>
              </a:xfrm>
              <a:prstGeom prst="rect">
                <a:avLst/>
              </a:prstGeom>
            </p:spPr>
          </p:pic>
        </p:grp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6CEAA63D-9A03-3062-4B0E-9EC9F18568DF}"/>
                </a:ext>
              </a:extLst>
            </p:cNvPr>
            <p:cNvGrpSpPr/>
            <p:nvPr/>
          </p:nvGrpSpPr>
          <p:grpSpPr>
            <a:xfrm>
              <a:off x="65317" y="-14105"/>
              <a:ext cx="12061366" cy="674038"/>
              <a:chOff x="65317" y="-14105"/>
              <a:chExt cx="12061366" cy="674038"/>
            </a:xfrm>
          </p:grpSpPr>
          <p:pic>
            <p:nvPicPr>
              <p:cNvPr id="54" name="Image 53" descr="bien plus.jpg">
                <a:extLst>
                  <a:ext uri="{FF2B5EF4-FFF2-40B4-BE49-F238E27FC236}">
                    <a16:creationId xmlns:a16="http://schemas.microsoft.com/office/drawing/2014/main" id="{4DC8AFC3-8315-8CAE-736D-740E828A5C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73505" y="138818"/>
                <a:ext cx="1289328" cy="364658"/>
              </a:xfrm>
              <a:prstGeom prst="rect">
                <a:avLst/>
              </a:prstGeom>
            </p:spPr>
          </p:pic>
          <p:pic>
            <p:nvPicPr>
              <p:cNvPr id="55" name="Image 54" descr="LOGO ADRAR 300dpi.jpg">
                <a:extLst>
                  <a:ext uri="{FF2B5EF4-FFF2-40B4-BE49-F238E27FC236}">
                    <a16:creationId xmlns:a16="http://schemas.microsoft.com/office/drawing/2014/main" id="{4EEC3C7B-F8E4-34E6-D773-E6219994E6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5317" y="28209"/>
                <a:ext cx="432261" cy="5748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2E54F73E-3B77-721F-79F7-7B69051B12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00674" y="-14105"/>
                <a:ext cx="5426009" cy="674038"/>
              </a:xfrm>
              <a:prstGeom prst="rect">
                <a:avLst/>
              </a:prstGeom>
            </p:spPr>
          </p:pic>
        </p:grpSp>
      </p:grpSp>
      <p:sp>
        <p:nvSpPr>
          <p:cNvPr id="64" name="ZoneTexte 63">
            <a:extLst>
              <a:ext uri="{FF2B5EF4-FFF2-40B4-BE49-F238E27FC236}">
                <a16:creationId xmlns:a16="http://schemas.microsoft.com/office/drawing/2014/main" id="{E9EB9AF1-5CD3-1524-88A7-F231517B549F}"/>
              </a:ext>
            </a:extLst>
          </p:cNvPr>
          <p:cNvSpPr txBox="1"/>
          <p:nvPr/>
        </p:nvSpPr>
        <p:spPr>
          <a:xfrm>
            <a:off x="0" y="753653"/>
            <a:ext cx="12198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</a:rPr>
              <a:t>REAC  </a:t>
            </a:r>
            <a:endParaRPr lang="fr-FR" sz="19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158386" y="1146982"/>
            <a:ext cx="7371967" cy="907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2060"/>
                </a:solidFill>
                <a:latin typeface="Bahnschrift Light" panose="020B0502040204020203" pitchFamily="34" charset="0"/>
              </a:rPr>
              <a:t>Training Content</a:t>
            </a:r>
            <a:endParaRPr lang="en-US" sz="3600" dirty="0">
              <a:latin typeface="Bahnschrift Light" panose="020B0502040204020203" pitchFamily="34" charset="0"/>
            </a:endParaRPr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marL="571500" indent="-571500">
              <a:buFontTx/>
              <a:buChar char="-"/>
            </a:pPr>
            <a:r>
              <a:rPr lang="en-US" sz="2400" dirty="0" smtClean="0">
                <a:latin typeface="Bahnschrift Light" panose="020B0502040204020203" pitchFamily="34" charset="0"/>
              </a:rPr>
              <a:t>Alphabet, symbols, numbers </a:t>
            </a:r>
          </a:p>
          <a:p>
            <a:pPr marL="571500" indent="-571500">
              <a:buFontTx/>
              <a:buChar char="-"/>
            </a:pPr>
            <a:r>
              <a:rPr lang="en-US" sz="2400" dirty="0" smtClean="0">
                <a:latin typeface="Bahnschrift Light" panose="020B0502040204020203" pitchFamily="34" charset="0"/>
              </a:rPr>
              <a:t>Tense Recap quiz </a:t>
            </a:r>
            <a:r>
              <a:rPr lang="en-US" sz="2400" dirty="0">
                <a:latin typeface="Bahnschrift Light" panose="020B0502040204020203" pitchFamily="34" charset="0"/>
              </a:rPr>
              <a:t>/</a:t>
            </a:r>
            <a:r>
              <a:rPr lang="en-US" sz="2400" dirty="0" smtClean="0">
                <a:latin typeface="Bahnschrift Light" panose="020B0502040204020203" pitchFamily="34" charset="0"/>
              </a:rPr>
              <a:t> HTML</a:t>
            </a:r>
          </a:p>
          <a:p>
            <a:pPr marL="571500" indent="-571500">
              <a:buFontTx/>
              <a:buChar char="-"/>
            </a:pPr>
            <a:r>
              <a:rPr lang="en-US" sz="2400" dirty="0">
                <a:latin typeface="Bahnschrift Light" panose="020B0502040204020203" pitchFamily="34" charset="0"/>
              </a:rPr>
              <a:t>Tech giants </a:t>
            </a:r>
            <a:r>
              <a:rPr lang="en-US" sz="2400" dirty="0" smtClean="0">
                <a:latin typeface="Bahnschrift Light" panose="020B0502040204020203" pitchFamily="34" charset="0"/>
              </a:rPr>
              <a:t>/ CSS</a:t>
            </a:r>
          </a:p>
          <a:p>
            <a:pPr marL="571500" indent="-571500">
              <a:buFontTx/>
              <a:buChar char="-"/>
            </a:pPr>
            <a:r>
              <a:rPr lang="en-US" sz="2400" dirty="0" smtClean="0">
                <a:latin typeface="Bahnschrift Light" panose="020B0502040204020203" pitchFamily="34" charset="0"/>
              </a:rPr>
              <a:t>Presenting a website / JS</a:t>
            </a:r>
          </a:p>
          <a:p>
            <a:pPr marL="571500" indent="-571500">
              <a:buFontTx/>
              <a:buChar char="-"/>
            </a:pPr>
            <a:r>
              <a:rPr lang="en-US" sz="2400" dirty="0">
                <a:latin typeface="Bahnschrift Light" panose="020B0502040204020203" pitchFamily="34" charset="0"/>
              </a:rPr>
              <a:t>Email reading &amp; </a:t>
            </a:r>
            <a:r>
              <a:rPr lang="en-US" sz="2400" dirty="0" smtClean="0">
                <a:latin typeface="Bahnschrift Light" panose="020B0502040204020203" pitchFamily="34" charset="0"/>
              </a:rPr>
              <a:t>writing / PHP</a:t>
            </a:r>
          </a:p>
          <a:p>
            <a:pPr marL="571500" indent="-571500">
              <a:buFontTx/>
              <a:buChar char="-"/>
            </a:pPr>
            <a:r>
              <a:rPr lang="en-US" sz="2400" dirty="0" smtClean="0">
                <a:latin typeface="Bahnschrift Light" panose="020B0502040204020203" pitchFamily="34" charset="0"/>
              </a:rPr>
              <a:t>Presenting an app / SQL</a:t>
            </a:r>
          </a:p>
          <a:p>
            <a:pPr marL="571500" indent="-571500">
              <a:buFontTx/>
              <a:buChar char="-"/>
            </a:pPr>
            <a:r>
              <a:rPr lang="en-US" sz="2400" dirty="0" smtClean="0">
                <a:latin typeface="Bahnschrift Light" panose="020B0502040204020203" pitchFamily="34" charset="0"/>
              </a:rPr>
              <a:t>Writing an abstract / Python</a:t>
            </a:r>
          </a:p>
          <a:p>
            <a:pPr marL="571500" indent="-571500">
              <a:buFontTx/>
              <a:buChar char="-"/>
            </a:pPr>
            <a:r>
              <a:rPr lang="en-US" sz="2400" dirty="0" smtClean="0">
                <a:latin typeface="Bahnschrift Light" panose="020B0502040204020203" pitchFamily="34" charset="0"/>
              </a:rPr>
              <a:t>Telephone conversation</a:t>
            </a:r>
            <a:endParaRPr lang="en-US" sz="2400" dirty="0">
              <a:latin typeface="Bahnschrift Light" panose="020B0502040204020203" pitchFamily="34" charset="0"/>
            </a:endParaRPr>
          </a:p>
          <a:p>
            <a:pPr marL="571500" indent="-571500">
              <a:buFontTx/>
              <a:buChar char="-"/>
            </a:pPr>
            <a:r>
              <a:rPr lang="en-US" sz="2400" dirty="0">
                <a:latin typeface="Bahnschrift Light" panose="020B0502040204020203" pitchFamily="34" charset="0"/>
              </a:rPr>
              <a:t>Company presentation, </a:t>
            </a:r>
            <a:r>
              <a:rPr lang="en-US" sz="2400" dirty="0" smtClean="0">
                <a:latin typeface="Bahnschrift Light" panose="020B0502040204020203" pitchFamily="34" charset="0"/>
              </a:rPr>
              <a:t>internship</a:t>
            </a:r>
          </a:p>
          <a:p>
            <a:pPr marL="571500" indent="-571500">
              <a:buFontTx/>
              <a:buChar char="-"/>
            </a:pPr>
            <a:r>
              <a:rPr lang="en-US" sz="2400" dirty="0" smtClean="0">
                <a:latin typeface="Bahnschrift Light" panose="020B0502040204020203" pitchFamily="34" charset="0"/>
              </a:rPr>
              <a:t>Interview / Elevator Pitch </a:t>
            </a:r>
          </a:p>
          <a:p>
            <a:endParaRPr lang="en-US" sz="3200" dirty="0" smtClean="0"/>
          </a:p>
          <a:p>
            <a:pPr algn="ctr"/>
            <a:endParaRPr lang="en-US" sz="3200" dirty="0"/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fr-FR" sz="3600" noProof="1" smtClean="0">
              <a:latin typeface="Constantia"/>
            </a:endParaRPr>
          </a:p>
          <a:p>
            <a:pPr algn="ctr"/>
            <a:endParaRPr lang="fr-FR" sz="3600" noProof="1">
              <a:latin typeface="Constantia"/>
            </a:endParaRPr>
          </a:p>
          <a:p>
            <a:pPr algn="ctr"/>
            <a:endParaRPr lang="fr-FR" sz="3600" noProof="1" smtClean="0">
              <a:latin typeface="Constantia"/>
            </a:endParaRPr>
          </a:p>
          <a:p>
            <a:pPr algn="ctr"/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1918463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618E2C87-9092-8F8A-9DAD-42890539A484}"/>
              </a:ext>
            </a:extLst>
          </p:cNvPr>
          <p:cNvGrpSpPr/>
          <p:nvPr/>
        </p:nvGrpSpPr>
        <p:grpSpPr>
          <a:xfrm>
            <a:off x="0" y="-14105"/>
            <a:ext cx="12198785" cy="6901557"/>
            <a:chOff x="0" y="-14105"/>
            <a:chExt cx="12198785" cy="6901557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0DF38C1A-AA88-2F1D-6EAE-A027223A7536}"/>
                </a:ext>
              </a:extLst>
            </p:cNvPr>
            <p:cNvGrpSpPr/>
            <p:nvPr/>
          </p:nvGrpSpPr>
          <p:grpSpPr>
            <a:xfrm>
              <a:off x="0" y="6480855"/>
              <a:ext cx="12198785" cy="406597"/>
              <a:chOff x="0" y="6480855"/>
              <a:chExt cx="12198785" cy="406597"/>
            </a:xfrm>
          </p:grpSpPr>
          <p:pic>
            <p:nvPicPr>
              <p:cNvPr id="22" name="Image 2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75969" y="6547669"/>
                <a:ext cx="253968" cy="253968"/>
              </a:xfrm>
              <a:prstGeom prst="rect">
                <a:avLst/>
              </a:prstGeom>
            </p:spPr>
          </p:pic>
          <p:sp>
            <p:nvSpPr>
              <p:cNvPr id="23" name="ZoneTexte 22"/>
              <p:cNvSpPr txBox="1"/>
              <p:nvPr/>
            </p:nvSpPr>
            <p:spPr>
              <a:xfrm>
                <a:off x="3450945" y="6555891"/>
                <a:ext cx="281847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www.adrar-numerique.com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1B25011-C36F-1F43-EBDF-E2D00E4C9A2B}"/>
                  </a:ext>
                </a:extLst>
              </p:cNvPr>
              <p:cNvSpPr/>
              <p:nvPr/>
            </p:nvSpPr>
            <p:spPr>
              <a:xfrm>
                <a:off x="0" y="6511996"/>
                <a:ext cx="12198785" cy="360143"/>
              </a:xfrm>
              <a:prstGeom prst="rect">
                <a:avLst/>
              </a:prstGeom>
              <a:solidFill>
                <a:schemeClr val="bg2">
                  <a:lumMod val="7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59" name="Groupe 58">
                <a:extLst>
                  <a:ext uri="{FF2B5EF4-FFF2-40B4-BE49-F238E27FC236}">
                    <a16:creationId xmlns:a16="http://schemas.microsoft.com/office/drawing/2014/main" id="{86E826F7-722E-B05D-323F-E815319EDC01}"/>
                  </a:ext>
                </a:extLst>
              </p:cNvPr>
              <p:cNvGrpSpPr/>
              <p:nvPr/>
            </p:nvGrpSpPr>
            <p:grpSpPr>
              <a:xfrm>
                <a:off x="7331819" y="6511997"/>
                <a:ext cx="4794864" cy="344314"/>
                <a:chOff x="7331819" y="6511997"/>
                <a:chExt cx="4794864" cy="344314"/>
              </a:xfrm>
            </p:grpSpPr>
            <p:pic>
              <p:nvPicPr>
                <p:cNvPr id="62" name="Image 61">
                  <a:extLst>
                    <a:ext uri="{FF2B5EF4-FFF2-40B4-BE49-F238E27FC236}">
                      <a16:creationId xmlns:a16="http://schemas.microsoft.com/office/drawing/2014/main" id="{59FF458C-6ABB-EF58-D8CB-97C88972B4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7005"/>
                <a:stretch/>
              </p:blipFill>
              <p:spPr>
                <a:xfrm>
                  <a:off x="8695372" y="6511997"/>
                  <a:ext cx="3431311" cy="344314"/>
                </a:xfrm>
                <a:prstGeom prst="rect">
                  <a:avLst/>
                </a:prstGeom>
              </p:spPr>
            </p:pic>
            <p:pic>
              <p:nvPicPr>
                <p:cNvPr id="63" name="Image 62">
                  <a:extLst>
                    <a:ext uri="{FF2B5EF4-FFF2-40B4-BE49-F238E27FC236}">
                      <a16:creationId xmlns:a16="http://schemas.microsoft.com/office/drawing/2014/main" id="{9D0853B0-D9A4-F679-86BF-91D1239EAE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31819" y="6561405"/>
                  <a:ext cx="1180585" cy="267599"/>
                </a:xfrm>
                <a:prstGeom prst="rect">
                  <a:avLst/>
                </a:prstGeom>
              </p:spPr>
            </p:pic>
          </p:grpSp>
          <p:pic>
            <p:nvPicPr>
              <p:cNvPr id="60" name="Image 59" descr="LOGO-ERN-GEN2017-1.png">
                <a:extLst>
                  <a:ext uri="{FF2B5EF4-FFF2-40B4-BE49-F238E27FC236}">
                    <a16:creationId xmlns:a16="http://schemas.microsoft.com/office/drawing/2014/main" id="{87D67E94-0070-7201-8A03-2FF84F24E0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17" r="19245"/>
              <a:stretch/>
            </p:blipFill>
            <p:spPr>
              <a:xfrm>
                <a:off x="65317" y="6535555"/>
                <a:ext cx="817649" cy="340538"/>
              </a:xfrm>
              <a:prstGeom prst="rect">
                <a:avLst/>
              </a:prstGeom>
            </p:spPr>
          </p:pic>
          <p:pic>
            <p:nvPicPr>
              <p:cNvPr id="61" name="Image 60">
                <a:extLst>
                  <a:ext uri="{FF2B5EF4-FFF2-40B4-BE49-F238E27FC236}">
                    <a16:creationId xmlns:a16="http://schemas.microsoft.com/office/drawing/2014/main" id="{46C196DD-1CAB-C819-2DE4-254DCABA8B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02" t="22888" r="16244" b="27236"/>
              <a:stretch/>
            </p:blipFill>
            <p:spPr>
              <a:xfrm>
                <a:off x="948283" y="6480855"/>
                <a:ext cx="818276" cy="406597"/>
              </a:xfrm>
              <a:prstGeom prst="rect">
                <a:avLst/>
              </a:prstGeom>
            </p:spPr>
          </p:pic>
        </p:grp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6CEAA63D-9A03-3062-4B0E-9EC9F18568DF}"/>
                </a:ext>
              </a:extLst>
            </p:cNvPr>
            <p:cNvGrpSpPr/>
            <p:nvPr/>
          </p:nvGrpSpPr>
          <p:grpSpPr>
            <a:xfrm>
              <a:off x="65317" y="-14105"/>
              <a:ext cx="12061366" cy="674038"/>
              <a:chOff x="65317" y="-14105"/>
              <a:chExt cx="12061366" cy="674038"/>
            </a:xfrm>
          </p:grpSpPr>
          <p:pic>
            <p:nvPicPr>
              <p:cNvPr id="54" name="Image 53" descr="bien plus.jpg">
                <a:extLst>
                  <a:ext uri="{FF2B5EF4-FFF2-40B4-BE49-F238E27FC236}">
                    <a16:creationId xmlns:a16="http://schemas.microsoft.com/office/drawing/2014/main" id="{4DC8AFC3-8315-8CAE-736D-740E828A5C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73505" y="138818"/>
                <a:ext cx="1289328" cy="364658"/>
              </a:xfrm>
              <a:prstGeom prst="rect">
                <a:avLst/>
              </a:prstGeom>
            </p:spPr>
          </p:pic>
          <p:pic>
            <p:nvPicPr>
              <p:cNvPr id="55" name="Image 54" descr="LOGO ADRAR 300dpi.jpg">
                <a:extLst>
                  <a:ext uri="{FF2B5EF4-FFF2-40B4-BE49-F238E27FC236}">
                    <a16:creationId xmlns:a16="http://schemas.microsoft.com/office/drawing/2014/main" id="{4EEC3C7B-F8E4-34E6-D773-E6219994E6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5317" y="28209"/>
                <a:ext cx="432261" cy="5748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2E54F73E-3B77-721F-79F7-7B69051B12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00674" y="-14105"/>
                <a:ext cx="5426009" cy="674038"/>
              </a:xfrm>
              <a:prstGeom prst="rect">
                <a:avLst/>
              </a:prstGeom>
            </p:spPr>
          </p:pic>
        </p:grpSp>
      </p:grpSp>
      <p:sp>
        <p:nvSpPr>
          <p:cNvPr id="64" name="ZoneTexte 63">
            <a:extLst>
              <a:ext uri="{FF2B5EF4-FFF2-40B4-BE49-F238E27FC236}">
                <a16:creationId xmlns:a16="http://schemas.microsoft.com/office/drawing/2014/main" id="{E9EB9AF1-5CD3-1524-88A7-F231517B549F}"/>
              </a:ext>
            </a:extLst>
          </p:cNvPr>
          <p:cNvSpPr txBox="1"/>
          <p:nvPr/>
        </p:nvSpPr>
        <p:spPr>
          <a:xfrm>
            <a:off x="0" y="753653"/>
            <a:ext cx="12198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</a:rPr>
              <a:t>REAC  </a:t>
            </a:r>
            <a:endParaRPr lang="fr-FR" sz="19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387736" y="1170794"/>
            <a:ext cx="11125778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noProof="1" smtClean="0">
                <a:solidFill>
                  <a:srgbClr val="002060"/>
                </a:solidFill>
                <a:latin typeface="Constantia"/>
              </a:rPr>
              <a:t>Exams requirements</a:t>
            </a:r>
            <a:endParaRPr lang="fr-FR" sz="2800" b="1" dirty="0" smtClean="0">
              <a:solidFill>
                <a:schemeClr val="accent4">
                  <a:lumMod val="75000"/>
                </a:schemeClr>
              </a:solidFill>
              <a:hlinkClick r:id="rId11"/>
            </a:endParaRPr>
          </a:p>
          <a:p>
            <a:r>
              <a:rPr lang="en-US" sz="2800" u="sng" dirty="0" smtClean="0">
                <a:latin typeface="Bell MT" panose="02020503060305020303" pitchFamily="18" charset="0"/>
              </a:rPr>
              <a:t>DEV 1 Written </a:t>
            </a:r>
          </a:p>
          <a:p>
            <a:r>
              <a:rPr lang="en-US" sz="2000" dirty="0" smtClean="0">
                <a:latin typeface="Bell MT" panose="02020503060305020303" pitchFamily="18" charset="0"/>
              </a:rPr>
              <a:t>Insert an extract from an English document in your report (tutorial, programming language, problem solving explanation, or so on….) and translate it into French </a:t>
            </a:r>
          </a:p>
          <a:p>
            <a:r>
              <a:rPr lang="en-US" sz="2000" dirty="0" smtClean="0">
                <a:latin typeface="Bell MT" panose="02020503060305020303" pitchFamily="18" charset="0"/>
              </a:rPr>
              <a:t>without using a translator!! 750 signs (10 lines)</a:t>
            </a:r>
          </a:p>
          <a:p>
            <a:endParaRPr lang="en-US" sz="2400" dirty="0">
              <a:latin typeface="Bell MT" panose="02020503060305020303" pitchFamily="18" charset="0"/>
            </a:endParaRPr>
          </a:p>
          <a:p>
            <a:r>
              <a:rPr lang="en-US" sz="2800" u="sng" dirty="0" smtClean="0">
                <a:latin typeface="Bell MT" panose="02020503060305020303" pitchFamily="18" charset="0"/>
              </a:rPr>
              <a:t>2 </a:t>
            </a:r>
            <a:r>
              <a:rPr lang="en-US" sz="2800" u="sng" dirty="0">
                <a:latin typeface="Bell MT" panose="02020503060305020303" pitchFamily="18" charset="0"/>
              </a:rPr>
              <a:t>Written </a:t>
            </a:r>
          </a:p>
          <a:p>
            <a:r>
              <a:rPr lang="en-US" sz="2000" dirty="0" smtClean="0">
                <a:latin typeface="Bell MT" panose="02020503060305020303" pitchFamily="18" charset="0"/>
              </a:rPr>
              <a:t>Write an abstract (summary) of your project: 250 words minimum</a:t>
            </a:r>
          </a:p>
          <a:p>
            <a:endParaRPr lang="en-US" sz="2400" dirty="0">
              <a:latin typeface="Bell MT" panose="02020503060305020303" pitchFamily="18" charset="0"/>
            </a:endParaRPr>
          </a:p>
          <a:p>
            <a:r>
              <a:rPr lang="en-US" sz="2800" u="sng" dirty="0" smtClean="0">
                <a:latin typeface="Bell MT" panose="02020503060305020303" pitchFamily="18" charset="0"/>
              </a:rPr>
              <a:t>3 Oral 3 to 5 </a:t>
            </a:r>
            <a:r>
              <a:rPr lang="en-US" sz="2800" u="sng" dirty="0" err="1" smtClean="0">
                <a:latin typeface="Bell MT" panose="02020503060305020303" pitchFamily="18" charset="0"/>
              </a:rPr>
              <a:t>mn</a:t>
            </a:r>
            <a:endParaRPr lang="en-US" sz="2800" u="sng" dirty="0" smtClean="0">
              <a:latin typeface="Bell MT" panose="02020503060305020303" pitchFamily="18" charset="0"/>
            </a:endParaRPr>
          </a:p>
          <a:p>
            <a:r>
              <a:rPr lang="en-US" sz="2000" u="sng" dirty="0" smtClean="0">
                <a:latin typeface="Bell MT" panose="02020503060305020303" pitchFamily="18" charset="0"/>
              </a:rPr>
              <a:t>Using </a:t>
            </a:r>
            <a:r>
              <a:rPr lang="en-US" sz="2000" u="sng" dirty="0" err="1" smtClean="0">
                <a:latin typeface="Bell MT" panose="02020503060305020303" pitchFamily="18" charset="0"/>
              </a:rPr>
              <a:t>powerpoint</a:t>
            </a:r>
            <a:r>
              <a:rPr lang="en-US" sz="2000" u="sng" dirty="0" smtClean="0">
                <a:latin typeface="Bell MT" panose="02020503060305020303" pitchFamily="18" charset="0"/>
              </a:rPr>
              <a:t>, </a:t>
            </a:r>
          </a:p>
          <a:p>
            <a:r>
              <a:rPr lang="en-US" sz="2000" dirty="0" smtClean="0">
                <a:latin typeface="Bell MT" panose="02020503060305020303" pitchFamily="18" charset="0"/>
              </a:rPr>
              <a:t>Give a presentation of yourself (briefly)</a:t>
            </a:r>
          </a:p>
          <a:p>
            <a:r>
              <a:rPr lang="en-US" sz="2000" dirty="0">
                <a:latin typeface="Bell MT" panose="02020503060305020303" pitchFamily="18" charset="0"/>
              </a:rPr>
              <a:t>Give a presentation of </a:t>
            </a:r>
            <a:r>
              <a:rPr lang="en-US" sz="2000" dirty="0" smtClean="0">
                <a:latin typeface="Bell MT" panose="02020503060305020303" pitchFamily="18" charset="0"/>
              </a:rPr>
              <a:t>your company / internship</a:t>
            </a:r>
          </a:p>
          <a:p>
            <a:r>
              <a:rPr lang="en-US" sz="2000" dirty="0">
                <a:latin typeface="Bell MT" panose="02020503060305020303" pitchFamily="18" charset="0"/>
              </a:rPr>
              <a:t>Give a </a:t>
            </a:r>
            <a:r>
              <a:rPr lang="en-US" sz="2000" dirty="0" smtClean="0">
                <a:latin typeface="Bell MT" panose="02020503060305020303" pitchFamily="18" charset="0"/>
              </a:rPr>
              <a:t>presentation or a demo </a:t>
            </a:r>
            <a:r>
              <a:rPr lang="en-US" sz="2000" dirty="0">
                <a:latin typeface="Bell MT" panose="02020503060305020303" pitchFamily="18" charset="0"/>
              </a:rPr>
              <a:t>of </a:t>
            </a:r>
            <a:r>
              <a:rPr lang="en-US" sz="2000" dirty="0" smtClean="0">
                <a:latin typeface="Bell MT" panose="02020503060305020303" pitchFamily="18" charset="0"/>
              </a:rPr>
              <a:t>your project </a:t>
            </a:r>
            <a:endParaRPr lang="en-US" sz="2000" dirty="0">
              <a:latin typeface="Bell MT" panose="02020503060305020303" pitchFamily="18" charset="0"/>
            </a:endParaRPr>
          </a:p>
          <a:p>
            <a:endParaRPr lang="en-US" sz="2400" dirty="0">
              <a:latin typeface="Bell MT" panose="02020503060305020303" pitchFamily="18" charset="0"/>
            </a:endParaRPr>
          </a:p>
          <a:p>
            <a:endParaRPr lang="en-US" sz="2400" dirty="0" smtClean="0">
              <a:latin typeface="Bell MT" panose="02020503060305020303" pitchFamily="18" charset="0"/>
            </a:endParaRPr>
          </a:p>
          <a:p>
            <a:endParaRPr lang="en-US" sz="2400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924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618E2C87-9092-8F8A-9DAD-42890539A484}"/>
              </a:ext>
            </a:extLst>
          </p:cNvPr>
          <p:cNvGrpSpPr/>
          <p:nvPr/>
        </p:nvGrpSpPr>
        <p:grpSpPr>
          <a:xfrm>
            <a:off x="0" y="-14105"/>
            <a:ext cx="12198785" cy="6901557"/>
            <a:chOff x="0" y="-14105"/>
            <a:chExt cx="12198785" cy="6901557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0DF38C1A-AA88-2F1D-6EAE-A027223A7536}"/>
                </a:ext>
              </a:extLst>
            </p:cNvPr>
            <p:cNvGrpSpPr/>
            <p:nvPr/>
          </p:nvGrpSpPr>
          <p:grpSpPr>
            <a:xfrm>
              <a:off x="0" y="6480855"/>
              <a:ext cx="12198785" cy="406597"/>
              <a:chOff x="0" y="6480855"/>
              <a:chExt cx="12198785" cy="406597"/>
            </a:xfrm>
          </p:grpSpPr>
          <p:pic>
            <p:nvPicPr>
              <p:cNvPr id="22" name="Image 2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75969" y="6547669"/>
                <a:ext cx="253968" cy="253968"/>
              </a:xfrm>
              <a:prstGeom prst="rect">
                <a:avLst/>
              </a:prstGeom>
            </p:spPr>
          </p:pic>
          <p:sp>
            <p:nvSpPr>
              <p:cNvPr id="23" name="ZoneTexte 22"/>
              <p:cNvSpPr txBox="1"/>
              <p:nvPr/>
            </p:nvSpPr>
            <p:spPr>
              <a:xfrm>
                <a:off x="3450945" y="6555891"/>
                <a:ext cx="281847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www.adrar-numerique.com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1B25011-C36F-1F43-EBDF-E2D00E4C9A2B}"/>
                  </a:ext>
                </a:extLst>
              </p:cNvPr>
              <p:cNvSpPr/>
              <p:nvPr/>
            </p:nvSpPr>
            <p:spPr>
              <a:xfrm>
                <a:off x="0" y="6511996"/>
                <a:ext cx="12198785" cy="360143"/>
              </a:xfrm>
              <a:prstGeom prst="rect">
                <a:avLst/>
              </a:prstGeom>
              <a:solidFill>
                <a:schemeClr val="bg2">
                  <a:lumMod val="7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59" name="Groupe 58">
                <a:extLst>
                  <a:ext uri="{FF2B5EF4-FFF2-40B4-BE49-F238E27FC236}">
                    <a16:creationId xmlns:a16="http://schemas.microsoft.com/office/drawing/2014/main" id="{86E826F7-722E-B05D-323F-E815319EDC01}"/>
                  </a:ext>
                </a:extLst>
              </p:cNvPr>
              <p:cNvGrpSpPr/>
              <p:nvPr/>
            </p:nvGrpSpPr>
            <p:grpSpPr>
              <a:xfrm>
                <a:off x="7331819" y="6511997"/>
                <a:ext cx="4794864" cy="344314"/>
                <a:chOff x="7331819" y="6511997"/>
                <a:chExt cx="4794864" cy="344314"/>
              </a:xfrm>
            </p:grpSpPr>
            <p:pic>
              <p:nvPicPr>
                <p:cNvPr id="62" name="Image 61">
                  <a:extLst>
                    <a:ext uri="{FF2B5EF4-FFF2-40B4-BE49-F238E27FC236}">
                      <a16:creationId xmlns:a16="http://schemas.microsoft.com/office/drawing/2014/main" id="{59FF458C-6ABB-EF58-D8CB-97C88972B4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7005"/>
                <a:stretch/>
              </p:blipFill>
              <p:spPr>
                <a:xfrm>
                  <a:off x="8695372" y="6511997"/>
                  <a:ext cx="3431311" cy="344314"/>
                </a:xfrm>
                <a:prstGeom prst="rect">
                  <a:avLst/>
                </a:prstGeom>
              </p:spPr>
            </p:pic>
            <p:pic>
              <p:nvPicPr>
                <p:cNvPr id="63" name="Image 62">
                  <a:extLst>
                    <a:ext uri="{FF2B5EF4-FFF2-40B4-BE49-F238E27FC236}">
                      <a16:creationId xmlns:a16="http://schemas.microsoft.com/office/drawing/2014/main" id="{9D0853B0-D9A4-F679-86BF-91D1239EAE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31819" y="6561405"/>
                  <a:ext cx="1180585" cy="267599"/>
                </a:xfrm>
                <a:prstGeom prst="rect">
                  <a:avLst/>
                </a:prstGeom>
              </p:spPr>
            </p:pic>
          </p:grpSp>
          <p:pic>
            <p:nvPicPr>
              <p:cNvPr id="60" name="Image 59" descr="LOGO-ERN-GEN2017-1.png">
                <a:extLst>
                  <a:ext uri="{FF2B5EF4-FFF2-40B4-BE49-F238E27FC236}">
                    <a16:creationId xmlns:a16="http://schemas.microsoft.com/office/drawing/2014/main" id="{87D67E94-0070-7201-8A03-2FF84F24E0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17" r="19245"/>
              <a:stretch/>
            </p:blipFill>
            <p:spPr>
              <a:xfrm>
                <a:off x="65317" y="6535555"/>
                <a:ext cx="817649" cy="340538"/>
              </a:xfrm>
              <a:prstGeom prst="rect">
                <a:avLst/>
              </a:prstGeom>
            </p:spPr>
          </p:pic>
          <p:pic>
            <p:nvPicPr>
              <p:cNvPr id="61" name="Image 60">
                <a:extLst>
                  <a:ext uri="{FF2B5EF4-FFF2-40B4-BE49-F238E27FC236}">
                    <a16:creationId xmlns:a16="http://schemas.microsoft.com/office/drawing/2014/main" id="{46C196DD-1CAB-C819-2DE4-254DCABA8B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02" t="22888" r="16244" b="27236"/>
              <a:stretch/>
            </p:blipFill>
            <p:spPr>
              <a:xfrm>
                <a:off x="948283" y="6480855"/>
                <a:ext cx="818276" cy="406597"/>
              </a:xfrm>
              <a:prstGeom prst="rect">
                <a:avLst/>
              </a:prstGeom>
            </p:spPr>
          </p:pic>
        </p:grp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6CEAA63D-9A03-3062-4B0E-9EC9F18568DF}"/>
                </a:ext>
              </a:extLst>
            </p:cNvPr>
            <p:cNvGrpSpPr/>
            <p:nvPr/>
          </p:nvGrpSpPr>
          <p:grpSpPr>
            <a:xfrm>
              <a:off x="65317" y="-14105"/>
              <a:ext cx="12061366" cy="674038"/>
              <a:chOff x="65317" y="-14105"/>
              <a:chExt cx="12061366" cy="674038"/>
            </a:xfrm>
          </p:grpSpPr>
          <p:pic>
            <p:nvPicPr>
              <p:cNvPr id="54" name="Image 53" descr="bien plus.jpg">
                <a:extLst>
                  <a:ext uri="{FF2B5EF4-FFF2-40B4-BE49-F238E27FC236}">
                    <a16:creationId xmlns:a16="http://schemas.microsoft.com/office/drawing/2014/main" id="{4DC8AFC3-8315-8CAE-736D-740E828A5C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73505" y="138818"/>
                <a:ext cx="1289328" cy="364658"/>
              </a:xfrm>
              <a:prstGeom prst="rect">
                <a:avLst/>
              </a:prstGeom>
            </p:spPr>
          </p:pic>
          <p:pic>
            <p:nvPicPr>
              <p:cNvPr id="55" name="Image 54" descr="LOGO ADRAR 300dpi.jpg">
                <a:extLst>
                  <a:ext uri="{FF2B5EF4-FFF2-40B4-BE49-F238E27FC236}">
                    <a16:creationId xmlns:a16="http://schemas.microsoft.com/office/drawing/2014/main" id="{4EEC3C7B-F8E4-34E6-D773-E6219994E6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5317" y="28209"/>
                <a:ext cx="432261" cy="5748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2E54F73E-3B77-721F-79F7-7B69051B12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00674" y="-14105"/>
                <a:ext cx="5426009" cy="674038"/>
              </a:xfrm>
              <a:prstGeom prst="rect">
                <a:avLst/>
              </a:prstGeom>
            </p:spPr>
          </p:pic>
        </p:grpSp>
      </p:grpSp>
      <p:sp>
        <p:nvSpPr>
          <p:cNvPr id="64" name="ZoneTexte 63">
            <a:extLst>
              <a:ext uri="{FF2B5EF4-FFF2-40B4-BE49-F238E27FC236}">
                <a16:creationId xmlns:a16="http://schemas.microsoft.com/office/drawing/2014/main" id="{E9EB9AF1-5CD3-1524-88A7-F231517B549F}"/>
              </a:ext>
            </a:extLst>
          </p:cNvPr>
          <p:cNvSpPr txBox="1"/>
          <p:nvPr/>
        </p:nvSpPr>
        <p:spPr>
          <a:xfrm>
            <a:off x="0" y="753653"/>
            <a:ext cx="12198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</a:rPr>
              <a:t>REAC  </a:t>
            </a:r>
            <a:endParaRPr lang="fr-FR" sz="19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172580" y="1710022"/>
            <a:ext cx="106776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u="sng" dirty="0" smtClean="0">
              <a:hlinkClick r:id="rId11"/>
            </a:endParaRPr>
          </a:p>
          <a:p>
            <a:endParaRPr lang="fr-FR" sz="2400" u="sng" dirty="0">
              <a:hlinkClick r:id="rId11"/>
            </a:endParaRPr>
          </a:p>
          <a:p>
            <a:endParaRPr lang="fr-FR" sz="2400" u="sng" dirty="0" smtClean="0">
              <a:hlinkClick r:id="rId11"/>
            </a:endParaRPr>
          </a:p>
          <a:p>
            <a:r>
              <a:rPr lang="fr-FR" sz="2400" u="sng" dirty="0" smtClean="0">
                <a:hlinkClick r:id="rId11"/>
              </a:rPr>
              <a:t>www.wordreference.com</a:t>
            </a:r>
            <a:r>
              <a:rPr lang="fr-FR" sz="2400" u="sng" dirty="0" smtClean="0"/>
              <a:t> </a:t>
            </a:r>
            <a:endParaRPr lang="fr-FR" sz="2400" dirty="0"/>
          </a:p>
          <a:p>
            <a:r>
              <a:rPr lang="fr-FR" sz="2400" u="sng" dirty="0">
                <a:hlinkClick r:id="rId12"/>
              </a:rPr>
              <a:t>www.deepl.com/translator</a:t>
            </a:r>
            <a:endParaRPr lang="fr-FR" sz="2400" u="sng" dirty="0"/>
          </a:p>
          <a:p>
            <a:r>
              <a:rPr lang="fr-FR" sz="2400" dirty="0" smtClean="0">
                <a:hlinkClick r:id="rId13"/>
              </a:rPr>
              <a:t>www.ego4u.com</a:t>
            </a:r>
            <a:endParaRPr lang="fr-FR" sz="2400" dirty="0"/>
          </a:p>
          <a:p>
            <a:r>
              <a:rPr lang="fr-FR" sz="2400" dirty="0">
                <a:hlinkClick r:id="rId14"/>
              </a:rPr>
              <a:t>https://www.e-anglais.com</a:t>
            </a:r>
            <a:r>
              <a:rPr lang="fr-FR" sz="2400" dirty="0" smtClean="0">
                <a:hlinkClick r:id="rId14"/>
              </a:rPr>
              <a:t>/</a:t>
            </a:r>
            <a:endParaRPr lang="fr-FR" sz="2400" dirty="0" smtClean="0"/>
          </a:p>
          <a:p>
            <a:r>
              <a:rPr lang="fr-FR" sz="2400" dirty="0" smtClean="0">
                <a:hlinkClick r:id="rId15"/>
              </a:rPr>
              <a:t>https</a:t>
            </a:r>
            <a:r>
              <a:rPr lang="fr-FR" sz="2400" dirty="0">
                <a:hlinkClick r:id="rId15"/>
              </a:rPr>
              <a:t>://www.businessenglishsite.com/</a:t>
            </a:r>
            <a:r>
              <a:rPr lang="fr-FR" sz="2400" dirty="0"/>
              <a:t> </a:t>
            </a:r>
          </a:p>
          <a:p>
            <a:r>
              <a:rPr lang="fr-FR" sz="2400" dirty="0" smtClean="0">
                <a:hlinkClick r:id="rId16"/>
              </a:rPr>
              <a:t>www.breakingnewsenglish.com</a:t>
            </a:r>
            <a:endParaRPr lang="fr-FR" sz="2400" dirty="0" smtClean="0"/>
          </a:p>
          <a:p>
            <a:r>
              <a:rPr lang="fr-FR" sz="2400" dirty="0">
                <a:hlinkClick r:id="rId17"/>
              </a:rPr>
              <a:t>https://www.anglaisfacile.com/beginners/</a:t>
            </a:r>
            <a:r>
              <a:rPr lang="fr-FR" sz="2400" dirty="0"/>
              <a:t> </a:t>
            </a:r>
            <a:endParaRPr lang="fr-FR" sz="2400" dirty="0"/>
          </a:p>
          <a:p>
            <a:r>
              <a:rPr lang="fr-FR" sz="2400" dirty="0" smtClean="0">
                <a:hlinkClick r:id="rId18"/>
              </a:rPr>
              <a:t>https</a:t>
            </a:r>
            <a:r>
              <a:rPr lang="fr-FR" sz="2400" dirty="0">
                <a:hlinkClick r:id="rId18"/>
              </a:rPr>
              <a:t>://www.ispeakspokespoken.com/cours-anglais/#</a:t>
            </a:r>
            <a:r>
              <a:rPr lang="fr-FR" sz="2400" dirty="0" smtClean="0">
                <a:hlinkClick r:id="rId18"/>
              </a:rPr>
              <a:t>Cours-danglais-pour-avances</a:t>
            </a:r>
            <a:r>
              <a:rPr lang="fr-FR" sz="2400" dirty="0" smtClean="0"/>
              <a:t> </a:t>
            </a:r>
            <a:endParaRPr lang="fr-FR" sz="2400" dirty="0"/>
          </a:p>
          <a:p>
            <a:r>
              <a:rPr lang="en-US" sz="2400" u="sng" dirty="0">
                <a:hlinkClick r:id="rId19"/>
              </a:rPr>
              <a:t>www.proprofs.com/quiz-school/topic/computer</a:t>
            </a:r>
            <a:endParaRPr lang="en-US" sz="2400" u="sng" dirty="0"/>
          </a:p>
        </p:txBody>
      </p:sp>
      <p:sp>
        <p:nvSpPr>
          <p:cNvPr id="21" name="Rectangle 20"/>
          <p:cNvSpPr/>
          <p:nvPr/>
        </p:nvSpPr>
        <p:spPr>
          <a:xfrm>
            <a:off x="4741019" y="1463504"/>
            <a:ext cx="5181600" cy="851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noProof="1">
                <a:solidFill>
                  <a:schemeClr val="bg1"/>
                </a:solidFill>
                <a:latin typeface="Constantia"/>
              </a:rPr>
              <a:t>Useful websites to browse</a:t>
            </a:r>
            <a:endParaRPr lang="fr-FR" sz="3200" b="1" dirty="0">
              <a:solidFill>
                <a:schemeClr val="bg1"/>
              </a:solidFill>
              <a:hlinkClick r:id="rId11"/>
            </a:endParaRPr>
          </a:p>
        </p:txBody>
      </p:sp>
    </p:spTree>
    <p:extLst>
      <p:ext uri="{BB962C8B-B14F-4D97-AF65-F5344CB8AC3E}">
        <p14:creationId xmlns:p14="http://schemas.microsoft.com/office/powerpoint/2010/main" val="1910786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675503"/>
            <a:ext cx="12198786" cy="47858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618E2C87-9092-8F8A-9DAD-42890539A484}"/>
              </a:ext>
            </a:extLst>
          </p:cNvPr>
          <p:cNvGrpSpPr/>
          <p:nvPr/>
        </p:nvGrpSpPr>
        <p:grpSpPr>
          <a:xfrm>
            <a:off x="0" y="-14105"/>
            <a:ext cx="12198785" cy="6901557"/>
            <a:chOff x="0" y="-14105"/>
            <a:chExt cx="12198785" cy="6901557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0DF38C1A-AA88-2F1D-6EAE-A027223A7536}"/>
                </a:ext>
              </a:extLst>
            </p:cNvPr>
            <p:cNvGrpSpPr/>
            <p:nvPr/>
          </p:nvGrpSpPr>
          <p:grpSpPr>
            <a:xfrm>
              <a:off x="0" y="6480855"/>
              <a:ext cx="12198785" cy="406597"/>
              <a:chOff x="0" y="6480855"/>
              <a:chExt cx="12198785" cy="406597"/>
            </a:xfrm>
          </p:grpSpPr>
          <p:pic>
            <p:nvPicPr>
              <p:cNvPr id="22" name="Image 2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75969" y="6547669"/>
                <a:ext cx="253968" cy="253968"/>
              </a:xfrm>
              <a:prstGeom prst="rect">
                <a:avLst/>
              </a:prstGeom>
            </p:spPr>
          </p:pic>
          <p:sp>
            <p:nvSpPr>
              <p:cNvPr id="23" name="ZoneTexte 22"/>
              <p:cNvSpPr txBox="1"/>
              <p:nvPr/>
            </p:nvSpPr>
            <p:spPr>
              <a:xfrm>
                <a:off x="3450945" y="6555891"/>
                <a:ext cx="281847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www.adrar-numerique.com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1B25011-C36F-1F43-EBDF-E2D00E4C9A2B}"/>
                  </a:ext>
                </a:extLst>
              </p:cNvPr>
              <p:cNvSpPr/>
              <p:nvPr/>
            </p:nvSpPr>
            <p:spPr>
              <a:xfrm>
                <a:off x="0" y="6511996"/>
                <a:ext cx="12198785" cy="360143"/>
              </a:xfrm>
              <a:prstGeom prst="rect">
                <a:avLst/>
              </a:prstGeom>
              <a:solidFill>
                <a:schemeClr val="bg2">
                  <a:lumMod val="7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59" name="Groupe 58">
                <a:extLst>
                  <a:ext uri="{FF2B5EF4-FFF2-40B4-BE49-F238E27FC236}">
                    <a16:creationId xmlns:a16="http://schemas.microsoft.com/office/drawing/2014/main" id="{86E826F7-722E-B05D-323F-E815319EDC01}"/>
                  </a:ext>
                </a:extLst>
              </p:cNvPr>
              <p:cNvGrpSpPr/>
              <p:nvPr/>
            </p:nvGrpSpPr>
            <p:grpSpPr>
              <a:xfrm>
                <a:off x="7331819" y="6511997"/>
                <a:ext cx="4794864" cy="344314"/>
                <a:chOff x="7331819" y="6511997"/>
                <a:chExt cx="4794864" cy="344314"/>
              </a:xfrm>
            </p:grpSpPr>
            <p:pic>
              <p:nvPicPr>
                <p:cNvPr id="62" name="Image 61">
                  <a:extLst>
                    <a:ext uri="{FF2B5EF4-FFF2-40B4-BE49-F238E27FC236}">
                      <a16:creationId xmlns:a16="http://schemas.microsoft.com/office/drawing/2014/main" id="{59FF458C-6ABB-EF58-D8CB-97C88972B4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7005"/>
                <a:stretch/>
              </p:blipFill>
              <p:spPr>
                <a:xfrm>
                  <a:off x="8695372" y="6511997"/>
                  <a:ext cx="3431311" cy="344314"/>
                </a:xfrm>
                <a:prstGeom prst="rect">
                  <a:avLst/>
                </a:prstGeom>
              </p:spPr>
            </p:pic>
            <p:pic>
              <p:nvPicPr>
                <p:cNvPr id="63" name="Image 62">
                  <a:extLst>
                    <a:ext uri="{FF2B5EF4-FFF2-40B4-BE49-F238E27FC236}">
                      <a16:creationId xmlns:a16="http://schemas.microsoft.com/office/drawing/2014/main" id="{9D0853B0-D9A4-F679-86BF-91D1239EAE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31819" y="6561405"/>
                  <a:ext cx="1180585" cy="267599"/>
                </a:xfrm>
                <a:prstGeom prst="rect">
                  <a:avLst/>
                </a:prstGeom>
              </p:spPr>
            </p:pic>
          </p:grpSp>
          <p:pic>
            <p:nvPicPr>
              <p:cNvPr id="60" name="Image 59" descr="LOGO-ERN-GEN2017-1.png">
                <a:extLst>
                  <a:ext uri="{FF2B5EF4-FFF2-40B4-BE49-F238E27FC236}">
                    <a16:creationId xmlns:a16="http://schemas.microsoft.com/office/drawing/2014/main" id="{87D67E94-0070-7201-8A03-2FF84F24E0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17" r="19245"/>
              <a:stretch/>
            </p:blipFill>
            <p:spPr>
              <a:xfrm>
                <a:off x="65317" y="6535555"/>
                <a:ext cx="817649" cy="340538"/>
              </a:xfrm>
              <a:prstGeom prst="rect">
                <a:avLst/>
              </a:prstGeom>
            </p:spPr>
          </p:pic>
          <p:pic>
            <p:nvPicPr>
              <p:cNvPr id="61" name="Image 60">
                <a:extLst>
                  <a:ext uri="{FF2B5EF4-FFF2-40B4-BE49-F238E27FC236}">
                    <a16:creationId xmlns:a16="http://schemas.microsoft.com/office/drawing/2014/main" id="{46C196DD-1CAB-C819-2DE4-254DCABA8B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02" t="22888" r="16244" b="27236"/>
              <a:stretch/>
            </p:blipFill>
            <p:spPr>
              <a:xfrm>
                <a:off x="948283" y="6480855"/>
                <a:ext cx="818276" cy="406597"/>
              </a:xfrm>
              <a:prstGeom prst="rect">
                <a:avLst/>
              </a:prstGeom>
            </p:spPr>
          </p:pic>
        </p:grp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6CEAA63D-9A03-3062-4B0E-9EC9F18568DF}"/>
                </a:ext>
              </a:extLst>
            </p:cNvPr>
            <p:cNvGrpSpPr/>
            <p:nvPr/>
          </p:nvGrpSpPr>
          <p:grpSpPr>
            <a:xfrm>
              <a:off x="65317" y="-14105"/>
              <a:ext cx="12061366" cy="674038"/>
              <a:chOff x="65317" y="-14105"/>
              <a:chExt cx="12061366" cy="674038"/>
            </a:xfrm>
          </p:grpSpPr>
          <p:pic>
            <p:nvPicPr>
              <p:cNvPr id="54" name="Image 53" descr="bien plus.jpg">
                <a:extLst>
                  <a:ext uri="{FF2B5EF4-FFF2-40B4-BE49-F238E27FC236}">
                    <a16:creationId xmlns:a16="http://schemas.microsoft.com/office/drawing/2014/main" id="{4DC8AFC3-8315-8CAE-736D-740E828A5C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73505" y="138818"/>
                <a:ext cx="1289328" cy="364658"/>
              </a:xfrm>
              <a:prstGeom prst="rect">
                <a:avLst/>
              </a:prstGeom>
            </p:spPr>
          </p:pic>
          <p:pic>
            <p:nvPicPr>
              <p:cNvPr id="55" name="Image 54" descr="LOGO ADRAR 300dpi.jpg">
                <a:extLst>
                  <a:ext uri="{FF2B5EF4-FFF2-40B4-BE49-F238E27FC236}">
                    <a16:creationId xmlns:a16="http://schemas.microsoft.com/office/drawing/2014/main" id="{4EEC3C7B-F8E4-34E6-D773-E6219994E6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5317" y="28209"/>
                <a:ext cx="432261" cy="5748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2E54F73E-3B77-721F-79F7-7B69051B12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00674" y="-14105"/>
                <a:ext cx="5426009" cy="674038"/>
              </a:xfrm>
              <a:prstGeom prst="rect">
                <a:avLst/>
              </a:prstGeom>
            </p:spPr>
          </p:pic>
        </p:grpSp>
      </p:grpSp>
      <p:sp>
        <p:nvSpPr>
          <p:cNvPr id="64" name="ZoneTexte 63">
            <a:extLst>
              <a:ext uri="{FF2B5EF4-FFF2-40B4-BE49-F238E27FC236}">
                <a16:creationId xmlns:a16="http://schemas.microsoft.com/office/drawing/2014/main" id="{E9EB9AF1-5CD3-1524-88A7-F231517B549F}"/>
              </a:ext>
            </a:extLst>
          </p:cNvPr>
          <p:cNvSpPr txBox="1"/>
          <p:nvPr/>
        </p:nvSpPr>
        <p:spPr>
          <a:xfrm>
            <a:off x="0" y="753653"/>
            <a:ext cx="12198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solidFill>
                  <a:schemeClr val="bg1"/>
                </a:solidFill>
              </a:rPr>
              <a:t>TIps</a:t>
            </a:r>
            <a:endParaRPr lang="fr-FR" sz="19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1721659" y="1326112"/>
            <a:ext cx="944663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FR" sz="2800" noProof="1" smtClean="0">
              <a:latin typeface="Constantia"/>
            </a:endParaRPr>
          </a:p>
          <a:p>
            <a:pPr algn="ctr"/>
            <a:r>
              <a:rPr lang="fr-FR" sz="2800" noProof="1" smtClean="0">
                <a:solidFill>
                  <a:srgbClr val="FF0066"/>
                </a:solidFill>
                <a:latin typeface="Constantia"/>
              </a:rPr>
              <a:t>REMEMBER</a:t>
            </a:r>
            <a:endParaRPr lang="fr-FR" sz="2800" dirty="0"/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800" dirty="0" smtClean="0"/>
              <a:t>Practice Makes Perfect! 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800" dirty="0" smtClean="0"/>
              <a:t>When There Is A Will, There Is A Way!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800" dirty="0" smtClean="0"/>
              <a:t>No Pain No Gain!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800" dirty="0" smtClean="0"/>
              <a:t>I can lead a horse to the river but I can’t make him drink!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800" dirty="0" smtClean="0"/>
              <a:t>Two heads are better than one! Not for the Test!</a:t>
            </a:r>
          </a:p>
          <a:p>
            <a:endParaRPr lang="fr-FR" sz="2000" dirty="0" smtClean="0"/>
          </a:p>
        </p:txBody>
      </p:sp>
    </p:spTree>
    <p:extLst>
      <p:ext uri="{BB962C8B-B14F-4D97-AF65-F5344CB8AC3E}">
        <p14:creationId xmlns:p14="http://schemas.microsoft.com/office/powerpoint/2010/main" val="44758667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7254</TotalTime>
  <Words>606</Words>
  <Application>Microsoft Office PowerPoint</Application>
  <PresentationFormat>Grand écran</PresentationFormat>
  <Paragraphs>144</Paragraphs>
  <Slides>11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20" baseType="lpstr">
      <vt:lpstr>Arial</vt:lpstr>
      <vt:lpstr>Bahnschrift Light</vt:lpstr>
      <vt:lpstr>Bell MT</vt:lpstr>
      <vt:lpstr>Calibri</vt:lpstr>
      <vt:lpstr>Calibri Light</vt:lpstr>
      <vt:lpstr>Constantia</vt:lpstr>
      <vt:lpstr>Freestyle Script</vt:lpstr>
      <vt:lpstr>Times New Roman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chretienne jerome</dc:creator>
  <cp:lastModifiedBy>Catherine COSTENOBLE</cp:lastModifiedBy>
  <cp:revision>289</cp:revision>
  <dcterms:created xsi:type="dcterms:W3CDTF">2016-05-20T16:12:03Z</dcterms:created>
  <dcterms:modified xsi:type="dcterms:W3CDTF">2022-09-23T09:10:28Z</dcterms:modified>
</cp:coreProperties>
</file>